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24" r:id="rId4"/>
    <p:sldId id="258" r:id="rId5"/>
    <p:sldId id="270" r:id="rId6"/>
    <p:sldId id="265" r:id="rId7"/>
    <p:sldId id="284" r:id="rId8"/>
    <p:sldId id="281" r:id="rId9"/>
    <p:sldId id="283" r:id="rId10"/>
    <p:sldId id="285" r:id="rId11"/>
    <p:sldId id="286" r:id="rId12"/>
    <p:sldId id="289" r:id="rId13"/>
    <p:sldId id="288" r:id="rId14"/>
    <p:sldId id="290" r:id="rId15"/>
    <p:sldId id="287" r:id="rId16"/>
    <p:sldId id="344" r:id="rId17"/>
    <p:sldId id="345" r:id="rId18"/>
    <p:sldId id="346" r:id="rId19"/>
    <p:sldId id="296" r:id="rId20"/>
    <p:sldId id="295" r:id="rId21"/>
    <p:sldId id="311" r:id="rId22"/>
    <p:sldId id="271" r:id="rId23"/>
    <p:sldId id="298" r:id="rId24"/>
    <p:sldId id="349" r:id="rId25"/>
    <p:sldId id="347" r:id="rId26"/>
    <p:sldId id="348" r:id="rId27"/>
    <p:sldId id="352" r:id="rId28"/>
    <p:sldId id="354" r:id="rId29"/>
    <p:sldId id="353" r:id="rId30"/>
    <p:sldId id="355" r:id="rId31"/>
    <p:sldId id="356" r:id="rId32"/>
    <p:sldId id="351" r:id="rId33"/>
    <p:sldId id="277" r:id="rId34"/>
    <p:sldId id="325" r:id="rId35"/>
  </p:sldIdLst>
  <p:sldSz cx="9144000" cy="5143500" type="screen16x9"/>
  <p:notesSz cx="6858000" cy="9144000"/>
  <p:embeddedFontLst>
    <p:embeddedFont>
      <p:font typeface="Rockwell Nova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Roboto" panose="020B0604020202020204" charset="0"/>
      <p:regular r:id="rId45"/>
      <p:bold r:id="rId46"/>
      <p:italic r:id="rId47"/>
      <p:boldItalic r:id="rId48"/>
    </p:embeddedFont>
    <p:embeddedFont>
      <p:font typeface="Roboto Black" panose="020B0604020202020204" charset="0"/>
      <p:regular r:id="rId49"/>
      <p:bold r:id="rId50"/>
      <p:boldItalic r:id="rId51"/>
    </p:embeddedFont>
    <p:embeddedFont>
      <p:font typeface="Roboto Light" panose="020B0604020202020204" charset="0"/>
      <p:regular r:id="rId52"/>
      <p:bold r:id="rId53"/>
      <p:italic r:id="rId54"/>
      <p:boldItalic r:id="rId55"/>
    </p:embeddedFont>
    <p:embeddedFont>
      <p:font typeface="Cambria" panose="02040503050406030204" pitchFamily="18" charset="0"/>
      <p:regular r:id="rId56"/>
      <p:bold r:id="rId57"/>
      <p:italic r:id="rId58"/>
      <p:boldItalic r:id="rId59"/>
    </p:embeddedFont>
    <p:embeddedFont>
      <p:font typeface="SimSun" panose="02010600030101010101" pitchFamily="2" charset="-122"/>
      <p:regular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40" d="100"/>
          <a:sy n="140" d="100"/>
        </p:scale>
        <p:origin x="1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93679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678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7857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4531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1358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0091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0834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7638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8617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6592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946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75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4131d69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604131d69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0698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908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324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04131d69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604131d69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274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712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04131d69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604131d69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4600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04131d69f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g604131d69f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2189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04131d69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g604131d69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959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04131d69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g604131d69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2494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04131d69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g604131d69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661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04131d69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g604131d69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0453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4131d69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604131d69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537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04131d69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g604131d69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290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04131d69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g604131d69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5857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04131d69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604131d69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5290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04131d69f_6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604131d69f_6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57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04131d69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604131d69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304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04131d69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604131d69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3792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8438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320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663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4131d6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604131d6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18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  <a:defRPr sz="3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ritchin.Stanislav@yandex.ru" TargetMode="External"/><Relationship Id="rId5" Type="http://schemas.openxmlformats.org/officeDocument/2006/relationships/hyperlink" Target="mailto:Pritchin.Stanislav@gmail.com" TargetMode="External"/><Relationship Id="rId4" Type="http://schemas.openxmlformats.org/officeDocument/2006/relationships/hyperlink" Target="http://www.e-ced.ru/en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/>
          <a:srcRect t="249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640226" y="1081030"/>
            <a:ext cx="5863548" cy="279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endParaRPr lang="ru-RU" sz="2800" dirty="0" smtClean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0" lvl="0" indent="0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Карта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инвестиционной привлекательности стран Центральной Азии и Южного Кавказа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0" lvl="0" indent="0"/>
            <a:endParaRPr lang="en-US" sz="28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0" lvl="0" indent="0"/>
            <a:endParaRPr lang="en-US" sz="14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0" lvl="0" indent="0"/>
            <a:endParaRPr lang="en-US" sz="14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0" lvl="0" indent="0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0" lvl="0" indent="0"/>
            <a:r>
              <a:rPr lang="en-US" sz="140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2020</a:t>
            </a:r>
            <a:endParaRPr sz="1400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43374" y="152981"/>
            <a:ext cx="1696893" cy="775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546971" y="-87924"/>
            <a:ext cx="5889008" cy="84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dirty="0">
                <a:latin typeface="Cambria" panose="02040503050406030204" pitchFamily="18" charset="0"/>
                <a:ea typeface="Roboto Light" panose="02000000000000000000" charset="0"/>
              </a:rPr>
              <a:t>Транспортная доступность</a:t>
            </a:r>
            <a:endParaRPr dirty="0">
              <a:latin typeface="Cambria" panose="02040503050406030204" pitchFamily="18" charset="0"/>
              <a:ea typeface="Roboto Light" panose="02000000000000000000" charset="0"/>
            </a:endParaRPr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1173707" y="1241947"/>
            <a:ext cx="3317768" cy="336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3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66550" y="1180531"/>
            <a:ext cx="3249841" cy="32152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94044" y="1150610"/>
          <a:ext cx="6955911" cy="293485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94892"/>
                <a:gridCol w="1485648"/>
                <a:gridCol w="1735669"/>
                <a:gridCol w="1839702"/>
              </a:tblGrid>
              <a:tr h="83629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Страна/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критерий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Развитость внутренних транспортных маршрутов 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Внешняя транспортная доступность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Итог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2644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Азербайджан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40607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Армения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1.5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1.75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33381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Грузия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2644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Казахстан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4.25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2644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Киргизия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2644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Таджикистан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2644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Туркменистан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3.25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2644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Узбекистан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3.5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Google Shape;221;g604131d69f_0_13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813242" y="0"/>
            <a:ext cx="5517515" cy="75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indent="-101600" algn="ctr">
              <a:lnSpc>
                <a:spcPct val="70000"/>
              </a:lnSpc>
              <a:buSzPts val="1100"/>
              <a:buNone/>
            </a:pPr>
            <a:r>
              <a:rPr lang="ru-RU" dirty="0">
                <a:latin typeface="Cambria" panose="02040503050406030204" pitchFamily="18" charset="0"/>
                <a:ea typeface="Roboto Light" panose="02000000000000000000" charset="0"/>
              </a:rPr>
              <a:t>Транспортная</a:t>
            </a:r>
            <a:r>
              <a:rPr lang="ru-RU" b="1" dirty="0">
                <a:latin typeface="Cambria" panose="02040503050406030204" pitchFamily="18" charset="0"/>
                <a:ea typeface="Roboto Light" panose="02000000000000000000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Roboto Light" panose="02000000000000000000" charset="0"/>
              </a:rPr>
              <a:t>доступность</a:t>
            </a:r>
            <a:endParaRPr lang="ru-RU" sz="1600" dirty="0">
              <a:latin typeface="Cambria" panose="02040503050406030204" pitchFamily="18" charset="0"/>
              <a:ea typeface="Roboto Light" panose="02000000000000000000" charset="0"/>
            </a:endParaRP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974391" y="1027716"/>
            <a:ext cx="3317768" cy="336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r>
              <a:rPr lang="ru-RU" sz="1400" dirty="0">
                <a:latin typeface="Cambria" panose="02040503050406030204" pitchFamily="18" charset="0"/>
              </a:rPr>
              <a:t>Удаленность от мировых рынков, развитость транспортной инфраструктуры являются важным </a:t>
            </a:r>
            <a:r>
              <a:rPr lang="ru-RU" sz="1400" b="1" dirty="0">
                <a:latin typeface="Cambria" panose="02040503050406030204" pitchFamily="18" charset="0"/>
              </a:rPr>
              <a:t>индикатором для инвестиционной привлекательности</a:t>
            </a:r>
            <a:r>
              <a:rPr lang="ru-RU" sz="1400" dirty="0">
                <a:latin typeface="Cambria" panose="02040503050406030204" pitchFamily="18" charset="0"/>
              </a:rPr>
              <a:t> любого государства. Для стран Центральной Азии и Южного Кавказа этот фактор еще более важен, так как только одна страна из данного рейтинга, Грузия, имеет выход к мировому океану.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Cambria" panose="02040503050406030204" pitchFamily="18" charset="0"/>
              </a:rPr>
              <a:t>Рейтинг стран по транспортной доступности представлен </a:t>
            </a:r>
            <a:r>
              <a:rPr lang="ru-RU" sz="1400" b="1" dirty="0">
                <a:latin typeface="Cambria" panose="02040503050406030204" pitchFamily="18" charset="0"/>
              </a:rPr>
              <a:t>в таблице:</a:t>
            </a: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66550" y="1104123"/>
            <a:ext cx="3249841" cy="3215238"/>
          </a:xfrm>
        </p:spPr>
        <p:txBody>
          <a:bodyPr>
            <a:normAutofit/>
          </a:bodyPr>
          <a:lstStyle/>
          <a:p>
            <a:pPr fontAlgn="t"/>
            <a:r>
              <a:rPr lang="ru-RU" sz="2000" b="1" i="1" dirty="0">
                <a:latin typeface="Cambria" panose="02040503050406030204" pitchFamily="18" charset="0"/>
              </a:rPr>
              <a:t>1. Азербайджан</a:t>
            </a:r>
            <a:endParaRPr lang="ru-RU" sz="2000" dirty="0">
              <a:latin typeface="Cambria" panose="02040503050406030204" pitchFamily="18" charset="0"/>
            </a:endParaRPr>
          </a:p>
          <a:p>
            <a:pPr fontAlgn="t"/>
            <a:r>
              <a:rPr lang="ru-RU" sz="2000" i="1" dirty="0">
                <a:latin typeface="Cambria" panose="02040503050406030204" pitchFamily="18" charset="0"/>
              </a:rPr>
              <a:t>2. Казахстан</a:t>
            </a:r>
            <a:endParaRPr lang="ru-RU" sz="2000" dirty="0">
              <a:latin typeface="Cambria" panose="02040503050406030204" pitchFamily="18" charset="0"/>
            </a:endParaRPr>
          </a:p>
          <a:p>
            <a:pPr fontAlgn="t"/>
            <a:r>
              <a:rPr lang="ru-RU" sz="2000" i="1" dirty="0">
                <a:latin typeface="Cambria" panose="02040503050406030204" pitchFamily="18" charset="0"/>
              </a:rPr>
              <a:t>3.Узбекистан</a:t>
            </a:r>
            <a:endParaRPr lang="ru-RU" sz="2000" dirty="0">
              <a:latin typeface="Cambria" panose="02040503050406030204" pitchFamily="18" charset="0"/>
            </a:endParaRPr>
          </a:p>
          <a:p>
            <a:pPr fontAlgn="t"/>
            <a:r>
              <a:rPr lang="ru-RU" sz="2000" i="1" dirty="0">
                <a:latin typeface="Cambria" panose="02040503050406030204" pitchFamily="18" charset="0"/>
              </a:rPr>
              <a:t>4. Грузия</a:t>
            </a:r>
            <a:endParaRPr lang="ru-RU" sz="2000" dirty="0">
              <a:latin typeface="Cambria" panose="02040503050406030204" pitchFamily="18" charset="0"/>
            </a:endParaRPr>
          </a:p>
          <a:p>
            <a:pPr fontAlgn="t"/>
            <a:r>
              <a:rPr lang="ru-RU" sz="2000" i="1" dirty="0">
                <a:latin typeface="Cambria" panose="02040503050406030204" pitchFamily="18" charset="0"/>
              </a:rPr>
              <a:t>5. Туркменистан</a:t>
            </a:r>
          </a:p>
          <a:p>
            <a:pPr fontAlgn="t"/>
            <a:r>
              <a:rPr lang="ru-RU" sz="2000" i="1" dirty="0">
                <a:latin typeface="Cambria" panose="02040503050406030204" pitchFamily="18" charset="0"/>
              </a:rPr>
              <a:t>6. Кыргызстан</a:t>
            </a:r>
          </a:p>
          <a:p>
            <a:pPr fontAlgn="t"/>
            <a:r>
              <a:rPr lang="ru-RU" sz="2000" i="1" dirty="0">
                <a:latin typeface="Cambria" panose="02040503050406030204" pitchFamily="18" charset="0"/>
              </a:rPr>
              <a:t>7. Таджикистан</a:t>
            </a:r>
            <a:endParaRPr lang="ru-RU" sz="2000" dirty="0">
              <a:latin typeface="Cambria" panose="02040503050406030204" pitchFamily="18" charset="0"/>
            </a:endParaRPr>
          </a:p>
          <a:p>
            <a:pPr fontAlgn="t"/>
            <a:r>
              <a:rPr lang="ru-RU" sz="2000" i="1" dirty="0">
                <a:latin typeface="Cambria" panose="02040503050406030204" pitchFamily="18" charset="0"/>
              </a:rPr>
              <a:t>8. Армения</a:t>
            </a:r>
            <a:endParaRPr lang="ru-RU" sz="2000" dirty="0">
              <a:latin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8" name="Google Shape;221;g604131d69f_0_13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546971" y="-260030"/>
            <a:ext cx="5889008" cy="84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indent="-101600" algn="ctr">
              <a:lnSpc>
                <a:spcPct val="70000"/>
              </a:lnSpc>
              <a:buSzPts val="1100"/>
              <a:buNone/>
            </a:pPr>
            <a:r>
              <a:rPr lang="ru-RU" dirty="0">
                <a:latin typeface="Cambria" panose="02040503050406030204" pitchFamily="18" charset="0"/>
                <a:cs typeface="Rockwell Nova" panose="02060503020205020403" charset="0"/>
              </a:rPr>
              <a:t>Программы по экономическому развитию и реформированию</a:t>
            </a: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 dirty="0">
              <a:latin typeface="Rockwell Nova" panose="02060503020205020403" charset="0"/>
              <a:cs typeface="Rockwell Nova" panose="02060503020205020403" charset="0"/>
            </a:endParaRPr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1173707" y="1241947"/>
            <a:ext cx="3317768" cy="336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3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66550" y="1180531"/>
            <a:ext cx="3249841" cy="32152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371427"/>
              </p:ext>
            </p:extLst>
          </p:nvPr>
        </p:nvGraphicFramePr>
        <p:xfrm>
          <a:off x="890785" y="1104124"/>
          <a:ext cx="7362430" cy="313318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55597"/>
                <a:gridCol w="2105865"/>
                <a:gridCol w="1930305"/>
                <a:gridCol w="1570663"/>
              </a:tblGrid>
              <a:tr h="81338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Страна/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критерий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Масштабность и реалистичность программ развития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Степень реализации заявленных программ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Итог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4817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Азербайджан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45595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Армения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</a:rPr>
                        <a:t>.5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</a:rPr>
                        <a:t>2.75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37481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Грузия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4817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Казахстан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4.25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4817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Киргизия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2.5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4817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Таджикистан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</a:rPr>
                        <a:t>2.25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4817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Туркменистан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1.5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4817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Узбекистан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4.25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Google Shape;221;g604131d69f_0_13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714817" y="191486"/>
            <a:ext cx="5714365" cy="39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Cambria" panose="02040503050406030204" pitchFamily="18" charset="0"/>
                <a:cs typeface="Rockwell Nova" panose="02060503020205020403" charset="0"/>
              </a:rPr>
              <a:t>Программы по экономическому развитию и реформированию</a:t>
            </a: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 dirty="0">
              <a:latin typeface="Rockwell Nova" panose="02060503020205020403" charset="0"/>
              <a:cs typeface="Rockwell Nova" panose="02060503020205020403" charset="0"/>
            </a:endParaRPr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1254231" y="1104123"/>
            <a:ext cx="3317768" cy="336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4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r>
              <a:rPr lang="ru-RU" sz="1600" dirty="0">
                <a:latin typeface="Cambria" panose="02040503050406030204" pitchFamily="18" charset="0"/>
                <a:cs typeface="Rockwell Nova" panose="02060503020205020403" charset="0"/>
              </a:rPr>
              <a:t>Наличие утвержденных правительством программ развития, стратегий экономического роста, степень их проработанности, адекватности реальной ситуации является важным индикатором понимания проблем и перспектив экономик стран региона.</a:t>
            </a:r>
            <a:endParaRPr lang="ru-RU" sz="1600" b="1" dirty="0">
              <a:latin typeface="Cambria" panose="02040503050406030204" pitchFamily="18" charset="0"/>
            </a:endParaRP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3079" y="1180530"/>
            <a:ext cx="3249841" cy="3215238"/>
          </a:xfrm>
        </p:spPr>
        <p:txBody>
          <a:bodyPr>
            <a:normAutofit/>
          </a:bodyPr>
          <a:lstStyle/>
          <a:p>
            <a:pPr fontAlgn="t"/>
            <a:r>
              <a:rPr lang="ru-RU" sz="2000" b="1" i="1" dirty="0">
                <a:latin typeface="Cambria" panose="02040503050406030204" pitchFamily="18" charset="0"/>
              </a:rPr>
              <a:t>1. Казахстан</a:t>
            </a:r>
            <a:endParaRPr lang="ru-RU" sz="2000" dirty="0">
              <a:latin typeface="Cambria" panose="02040503050406030204" pitchFamily="18" charset="0"/>
            </a:endParaRPr>
          </a:p>
          <a:p>
            <a:pPr fontAlgn="t"/>
            <a:r>
              <a:rPr lang="ru-RU" sz="2000" i="1" dirty="0">
                <a:latin typeface="Cambria" panose="02040503050406030204" pitchFamily="18" charset="0"/>
              </a:rPr>
              <a:t>2. Узбекистан</a:t>
            </a:r>
            <a:endParaRPr lang="ru-RU" sz="2000" dirty="0">
              <a:latin typeface="Cambria" panose="02040503050406030204" pitchFamily="18" charset="0"/>
            </a:endParaRPr>
          </a:p>
          <a:p>
            <a:pPr fontAlgn="t"/>
            <a:r>
              <a:rPr lang="ru-RU" sz="2000" i="1" dirty="0">
                <a:latin typeface="Cambria" panose="02040503050406030204" pitchFamily="18" charset="0"/>
              </a:rPr>
              <a:t>3. Азербайджан</a:t>
            </a:r>
            <a:endParaRPr lang="ru-RU" sz="2000" dirty="0">
              <a:latin typeface="Cambria" panose="02040503050406030204" pitchFamily="18" charset="0"/>
            </a:endParaRPr>
          </a:p>
          <a:p>
            <a:r>
              <a:rPr lang="ru-RU" sz="2000" i="1" dirty="0">
                <a:latin typeface="Cambria" panose="02040503050406030204" pitchFamily="18" charset="0"/>
              </a:rPr>
              <a:t>4. Грузия</a:t>
            </a:r>
            <a:endParaRPr lang="ru-RU" sz="2000" dirty="0">
              <a:latin typeface="Cambria" panose="02040503050406030204" pitchFamily="18" charset="0"/>
            </a:endParaRPr>
          </a:p>
          <a:p>
            <a:pPr fontAlgn="t"/>
            <a:r>
              <a:rPr lang="ru-RU" sz="2000" i="1" dirty="0">
                <a:latin typeface="Cambria" panose="02040503050406030204" pitchFamily="18" charset="0"/>
              </a:rPr>
              <a:t>5. </a:t>
            </a:r>
            <a:r>
              <a:rPr lang="ru-RU" sz="2000" i="1" dirty="0" smtClean="0">
                <a:latin typeface="Cambria" panose="02040503050406030204" pitchFamily="18" charset="0"/>
              </a:rPr>
              <a:t>Армения</a:t>
            </a:r>
          </a:p>
          <a:p>
            <a:pPr fontAlgn="t"/>
            <a:r>
              <a:rPr lang="ru-RU" sz="2000" i="1" dirty="0" smtClean="0">
                <a:latin typeface="Cambria" panose="02040503050406030204" pitchFamily="18" charset="0"/>
              </a:rPr>
              <a:t>6. Кыргызстан</a:t>
            </a:r>
            <a:endParaRPr lang="ru-RU" sz="2000" i="1" dirty="0" smtClean="0">
              <a:latin typeface="Cambria" panose="02040503050406030204" pitchFamily="18" charset="0"/>
            </a:endParaRPr>
          </a:p>
          <a:p>
            <a:pPr fontAlgn="t"/>
            <a:r>
              <a:rPr lang="ru-RU" sz="2000" i="1" dirty="0" smtClean="0">
                <a:latin typeface="Cambria" panose="02040503050406030204" pitchFamily="18" charset="0"/>
              </a:rPr>
              <a:t>7</a:t>
            </a:r>
            <a:r>
              <a:rPr lang="ru-RU" sz="2000" i="1" dirty="0">
                <a:latin typeface="Cambria" panose="02040503050406030204" pitchFamily="18" charset="0"/>
              </a:rPr>
              <a:t>. </a:t>
            </a:r>
            <a:r>
              <a:rPr lang="ru-RU" sz="2000" i="1" dirty="0" smtClean="0">
                <a:latin typeface="Cambria" panose="02040503050406030204" pitchFamily="18" charset="0"/>
              </a:rPr>
              <a:t>Таджикистан</a:t>
            </a:r>
            <a:endParaRPr lang="ru-RU" sz="2000" dirty="0">
              <a:latin typeface="Cambria" panose="02040503050406030204" pitchFamily="18" charset="0"/>
            </a:endParaRPr>
          </a:p>
          <a:p>
            <a:r>
              <a:rPr lang="ru-RU" sz="2000" i="1" dirty="0">
                <a:latin typeface="Cambria" panose="02040503050406030204" pitchFamily="18" charset="0"/>
              </a:rPr>
              <a:t>8. Туркменистан</a:t>
            </a:r>
            <a:endParaRPr lang="ru-RU" sz="2000" dirty="0">
              <a:latin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7" name="Google Shape;221;g604131d69f_0_13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627496" y="197893"/>
            <a:ext cx="5889008" cy="84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cs typeface="Rockwell Nova" panose="02060503020205020403" charset="0"/>
              </a:rPr>
              <a:t>Политическая стабильность</a:t>
            </a:r>
            <a:endParaRPr dirty="0">
              <a:latin typeface="Cambria" panose="02040503050406030204" pitchFamily="18" charset="0"/>
            </a:endParaRP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1173707" y="1241947"/>
            <a:ext cx="3317768" cy="336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3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32071" y="996898"/>
          <a:ext cx="6879857" cy="333713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638819"/>
                <a:gridCol w="2304688"/>
                <a:gridCol w="2029431"/>
                <a:gridCol w="906919"/>
              </a:tblGrid>
              <a:tr h="141668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Страна/</a:t>
                      </a:r>
                      <a:endParaRPr lang="ru-RU" sz="110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критерий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Внешнеполитическая стабильность (конфликтность, предсказуемость, устойчивые связи с экономическими партнерами)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Внутриполитическая стабильность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Итог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0544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Азербайджан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4.25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37746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Армения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3.25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31029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Грузия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2.25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0544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Казахстан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0544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Киргизия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0544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Таджикистан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3.25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0544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Туркменистан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2.75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0544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Узбекистан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4.75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Google Shape;221;g604131d69f_0_13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627496" y="167185"/>
            <a:ext cx="5889008" cy="84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cs typeface="Rockwell Nova" panose="02060503020205020403" charset="0"/>
              </a:rPr>
              <a:t>Политическая стабильность</a:t>
            </a:r>
            <a:endParaRPr dirty="0">
              <a:latin typeface="Cambria" panose="02040503050406030204" pitchFamily="18" charset="0"/>
            </a:endParaRP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1026729" y="1013346"/>
            <a:ext cx="3317768" cy="336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r>
              <a:rPr lang="ru-RU" sz="1400" dirty="0">
                <a:latin typeface="Cambria" panose="02040503050406030204" pitchFamily="18" charset="0"/>
              </a:rPr>
              <a:t>Одним из важнейших факторов для оценки инвестиционной привлекательности является оценка </a:t>
            </a:r>
            <a:r>
              <a:rPr lang="ru-RU" sz="1400" b="1" dirty="0">
                <a:latin typeface="Cambria" panose="02040503050406030204" pitchFamily="18" charset="0"/>
              </a:rPr>
              <a:t>политических рисков</a:t>
            </a:r>
            <a:r>
              <a:rPr lang="ru-RU" sz="1400" dirty="0">
                <a:latin typeface="Cambria" panose="02040503050406030204" pitchFamily="18" charset="0"/>
              </a:rPr>
              <a:t>. Особенно это актуально для стран с неустойчивыми политическими институтами.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Cambria" panose="02040503050406030204" pitchFamily="18" charset="0"/>
              </a:rPr>
              <a:t>Мы проанализировали  политическую ситуацию в странах региона и провели оценку </a:t>
            </a:r>
            <a:r>
              <a:rPr lang="ru-RU" sz="1400" b="1" dirty="0">
                <a:latin typeface="Cambria" panose="02040503050406030204" pitchFamily="18" charset="0"/>
              </a:rPr>
              <a:t>политической стабильности и предсказуемости политических процессов</a:t>
            </a:r>
            <a:r>
              <a:rPr lang="ru-RU" sz="1400" dirty="0">
                <a:latin typeface="Cambria" panose="020405030504060302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sz="13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328" y="1064667"/>
            <a:ext cx="3249841" cy="3215238"/>
          </a:xfrm>
        </p:spPr>
        <p:txBody>
          <a:bodyPr>
            <a:normAutofit lnSpcReduction="10000"/>
          </a:bodyPr>
          <a:lstStyle/>
          <a:p>
            <a:pPr fontAlgn="t"/>
            <a:r>
              <a:rPr lang="ru-RU" sz="2200" b="1" i="1" dirty="0">
                <a:latin typeface="Cambria" panose="02040503050406030204" pitchFamily="18" charset="0"/>
              </a:rPr>
              <a:t>1. Узбекистан</a:t>
            </a:r>
            <a:endParaRPr lang="ru-RU" sz="2200" dirty="0">
              <a:latin typeface="Cambria" panose="02040503050406030204" pitchFamily="18" charset="0"/>
            </a:endParaRPr>
          </a:p>
          <a:p>
            <a:pPr fontAlgn="t"/>
            <a:r>
              <a:rPr lang="ru-RU" sz="2200" i="1" dirty="0">
                <a:latin typeface="Cambria" panose="02040503050406030204" pitchFamily="18" charset="0"/>
              </a:rPr>
              <a:t>2. Азербайджан</a:t>
            </a:r>
            <a:endParaRPr lang="ru-RU" sz="2200" dirty="0">
              <a:latin typeface="Cambria" panose="02040503050406030204" pitchFamily="18" charset="0"/>
            </a:endParaRPr>
          </a:p>
          <a:p>
            <a:pPr fontAlgn="t"/>
            <a:r>
              <a:rPr lang="ru-RU" sz="2200" i="1" dirty="0">
                <a:latin typeface="Cambria" panose="02040503050406030204" pitchFamily="18" charset="0"/>
              </a:rPr>
              <a:t>3. Казахстан</a:t>
            </a:r>
            <a:endParaRPr lang="ru-RU" sz="2200" dirty="0">
              <a:latin typeface="Cambria" panose="02040503050406030204" pitchFamily="18" charset="0"/>
            </a:endParaRPr>
          </a:p>
          <a:p>
            <a:pPr fontAlgn="t"/>
            <a:r>
              <a:rPr lang="ru-RU" sz="2200" i="1" dirty="0">
                <a:latin typeface="Cambria" panose="02040503050406030204" pitchFamily="18" charset="0"/>
              </a:rPr>
              <a:t>4-5.Таджикистан </a:t>
            </a:r>
            <a:endParaRPr lang="ru-RU" sz="2200" dirty="0">
              <a:latin typeface="Cambria" panose="02040503050406030204" pitchFamily="18" charset="0"/>
            </a:endParaRPr>
          </a:p>
          <a:p>
            <a:pPr fontAlgn="t"/>
            <a:r>
              <a:rPr lang="ru-RU" sz="2200" i="1" dirty="0">
                <a:latin typeface="Cambria" panose="02040503050406030204" pitchFamily="18" charset="0"/>
              </a:rPr>
              <a:t>4-5. Армения</a:t>
            </a:r>
          </a:p>
          <a:p>
            <a:pPr fontAlgn="t"/>
            <a:r>
              <a:rPr lang="ru-RU" sz="2200" i="1" dirty="0">
                <a:latin typeface="Cambria" panose="02040503050406030204" pitchFamily="18" charset="0"/>
              </a:rPr>
              <a:t>6. Туркменистан</a:t>
            </a:r>
          </a:p>
          <a:p>
            <a:pPr fontAlgn="t"/>
            <a:r>
              <a:rPr lang="ru-RU" sz="2200" i="1" dirty="0">
                <a:latin typeface="Cambria" panose="02040503050406030204" pitchFamily="18" charset="0"/>
              </a:rPr>
              <a:t>7. Кыргызстан</a:t>
            </a:r>
            <a:endParaRPr lang="ru-RU" sz="2200" dirty="0">
              <a:latin typeface="Cambria" panose="02040503050406030204" pitchFamily="18" charset="0"/>
            </a:endParaRPr>
          </a:p>
          <a:p>
            <a:pPr fontAlgn="t"/>
            <a:r>
              <a:rPr lang="ru-RU" sz="2200" i="1" dirty="0">
                <a:latin typeface="Cambria" panose="02040503050406030204" pitchFamily="18" charset="0"/>
              </a:rPr>
              <a:t>8. Грузия</a:t>
            </a:r>
          </a:p>
          <a:p>
            <a:pPr fontAlgn="t"/>
            <a:endParaRPr lang="ru-RU" i="1" dirty="0"/>
          </a:p>
          <a:p>
            <a:pPr fontAlgn="t"/>
            <a:endParaRPr lang="ru-RU" i="1" dirty="0"/>
          </a:p>
          <a:p>
            <a:pPr fontAlgn="t"/>
            <a:endParaRPr lang="ru-RU" dirty="0"/>
          </a:p>
          <a:p>
            <a:endParaRPr lang="ru-RU" dirty="0"/>
          </a:p>
        </p:txBody>
      </p:sp>
      <p:pic>
        <p:nvPicPr>
          <p:cNvPr id="7" name="Google Shape;221;g604131d69f_0_13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627496" y="197893"/>
            <a:ext cx="5889008" cy="84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r>
              <a:rPr lang="ru-RU" dirty="0">
                <a:latin typeface="Cambria" panose="02040503050406030204" pitchFamily="18" charset="0"/>
              </a:rPr>
              <a:t>Инвестиционная политика</a:t>
            </a:r>
            <a:endParaRPr dirty="0">
              <a:latin typeface="Cambria" panose="02040503050406030204" pitchFamily="18" charset="0"/>
            </a:endParaRP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1173707" y="1241947"/>
            <a:ext cx="3317768" cy="336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3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92873"/>
              </p:ext>
            </p:extLst>
          </p:nvPr>
        </p:nvGraphicFramePr>
        <p:xfrm>
          <a:off x="1132071" y="996898"/>
          <a:ext cx="6879857" cy="294227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638819"/>
                <a:gridCol w="2304688"/>
                <a:gridCol w="2029431"/>
                <a:gridCol w="906919"/>
              </a:tblGrid>
              <a:tr h="102979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Страна/</a:t>
                      </a:r>
                      <a:endParaRPr lang="ru-RU" sz="110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критерий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Cambria" panose="02040503050406030204" pitchFamily="18" charset="0"/>
                        </a:rPr>
                        <a:t>Развитость законодательства по защите прав инвесторов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Государственные и общественные институты, отвечающие за привлечение и защиту инвесторов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Итог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0544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Азербайджан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37746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Армения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3.5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3.25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31029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Грузия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3.5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3.5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3.5</a:t>
                      </a:r>
                    </a:p>
                  </a:txBody>
                  <a:tcPr marL="68580" marR="68580" marT="0" marB="0"/>
                </a:tc>
              </a:tr>
              <a:tr h="20544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Казахстан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4.25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Киргизия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2.75</a:t>
                      </a:r>
                    </a:p>
                  </a:txBody>
                  <a:tcPr marL="68580" marR="68580" marT="0" marB="0"/>
                </a:tc>
              </a:tr>
              <a:tr h="20544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Таджикистан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2.75</a:t>
                      </a:r>
                    </a:p>
                  </a:txBody>
                  <a:tcPr marL="68580" marR="68580" marT="0" marB="0"/>
                </a:tc>
              </a:tr>
              <a:tr h="20544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Туркменистан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20544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Узбекистан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4.25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Google Shape;221;g604131d69f_0_13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627496" y="167185"/>
            <a:ext cx="5889008" cy="84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r>
              <a:rPr lang="ru-RU" dirty="0">
                <a:latin typeface="Cambria" panose="02040503050406030204" pitchFamily="18" charset="0"/>
              </a:rPr>
              <a:t>Инвестиционная политика</a:t>
            </a:r>
            <a:endParaRPr dirty="0">
              <a:latin typeface="Cambria" panose="02040503050406030204" pitchFamily="18" charset="0"/>
            </a:endParaRP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1026729" y="1013346"/>
            <a:ext cx="3317768" cy="336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Cambria" panose="02040503050406030204" pitchFamily="18" charset="0"/>
              </a:rPr>
              <a:t>Одним из важнейших факторов для оценки инвестиционной привлекательности является оценка проработанности законодательтва по защите прав инвестиций, регулированния работы иностранных инвесторов в стране, наличие институтов по защите прав и интересов инвесторов. Особенно это актуально для стран с неустойчивыми политическими институтами.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Cambria" panose="02040503050406030204" pitchFamily="18" charset="0"/>
              </a:rPr>
              <a:t>Мы проанализировали существующее законодательство по лицензированию, защите прав инвесторов, провели обзор существующих институтов по защите инвесторов.</a:t>
            </a:r>
            <a:endParaRPr sz="13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328" y="1064667"/>
            <a:ext cx="3249841" cy="3215238"/>
          </a:xfrm>
        </p:spPr>
        <p:txBody>
          <a:bodyPr>
            <a:normAutofit lnSpcReduction="10000"/>
          </a:bodyPr>
          <a:lstStyle/>
          <a:p>
            <a:pPr fontAlgn="t"/>
            <a:r>
              <a:rPr lang="ru-RU" sz="2200" b="1" i="1" dirty="0">
                <a:latin typeface="Cambria" panose="02040503050406030204" pitchFamily="18" charset="0"/>
              </a:rPr>
              <a:t>1-2. Узбекистан</a:t>
            </a:r>
            <a:endParaRPr lang="ru-RU" sz="2200" dirty="0">
              <a:latin typeface="Cambria" panose="02040503050406030204" pitchFamily="18" charset="0"/>
            </a:endParaRPr>
          </a:p>
          <a:p>
            <a:pPr fontAlgn="t"/>
            <a:r>
              <a:rPr lang="ru-RU" sz="2200" b="1" i="1" dirty="0">
                <a:latin typeface="Cambria" panose="02040503050406030204" pitchFamily="18" charset="0"/>
              </a:rPr>
              <a:t>1-2. Казахстан</a:t>
            </a:r>
            <a:endParaRPr lang="ru-RU" sz="2200" dirty="0">
              <a:latin typeface="Cambria" panose="02040503050406030204" pitchFamily="18" charset="0"/>
            </a:endParaRPr>
          </a:p>
          <a:p>
            <a:pPr fontAlgn="t"/>
            <a:r>
              <a:rPr lang="ru-RU" sz="2200" i="1" dirty="0">
                <a:latin typeface="Cambria" panose="02040503050406030204" pitchFamily="18" charset="0"/>
              </a:rPr>
              <a:t>3. Грузия</a:t>
            </a:r>
            <a:endParaRPr lang="ru-RU" sz="2200" dirty="0">
              <a:latin typeface="Cambria" panose="02040503050406030204" pitchFamily="18" charset="0"/>
            </a:endParaRPr>
          </a:p>
          <a:p>
            <a:pPr fontAlgn="t"/>
            <a:r>
              <a:rPr lang="ru-RU" sz="2200" i="1" dirty="0">
                <a:latin typeface="Cambria" panose="02040503050406030204" pitchFamily="18" charset="0"/>
              </a:rPr>
              <a:t>4-5.Армения </a:t>
            </a:r>
            <a:endParaRPr lang="ru-RU" sz="2200" dirty="0">
              <a:latin typeface="Cambria" panose="02040503050406030204" pitchFamily="18" charset="0"/>
            </a:endParaRPr>
          </a:p>
          <a:p>
            <a:pPr fontAlgn="t"/>
            <a:r>
              <a:rPr lang="ru-RU" sz="2200" i="1" dirty="0">
                <a:latin typeface="Cambria" panose="02040503050406030204" pitchFamily="18" charset="0"/>
              </a:rPr>
              <a:t>4-5. Азербайджан</a:t>
            </a:r>
          </a:p>
          <a:p>
            <a:pPr fontAlgn="t"/>
            <a:r>
              <a:rPr lang="ru-RU" sz="2200" i="1" dirty="0">
                <a:latin typeface="Cambria" panose="02040503050406030204" pitchFamily="18" charset="0"/>
              </a:rPr>
              <a:t>6. Киргизия</a:t>
            </a:r>
          </a:p>
          <a:p>
            <a:pPr fontAlgn="t"/>
            <a:r>
              <a:rPr lang="ru-RU" sz="2200" i="1" dirty="0">
                <a:latin typeface="Cambria" panose="02040503050406030204" pitchFamily="18" charset="0"/>
              </a:rPr>
              <a:t>7. Таджикистан</a:t>
            </a:r>
            <a:endParaRPr lang="ru-RU" sz="2200" dirty="0">
              <a:latin typeface="Cambria" panose="02040503050406030204" pitchFamily="18" charset="0"/>
            </a:endParaRPr>
          </a:p>
          <a:p>
            <a:pPr fontAlgn="t"/>
            <a:r>
              <a:rPr lang="ru-RU" sz="2200" i="1" dirty="0">
                <a:latin typeface="Cambria" panose="02040503050406030204" pitchFamily="18" charset="0"/>
              </a:rPr>
              <a:t>8. Туркменистан</a:t>
            </a:r>
          </a:p>
          <a:p>
            <a:pPr fontAlgn="t"/>
            <a:endParaRPr lang="ru-RU" i="1" dirty="0"/>
          </a:p>
          <a:p>
            <a:pPr fontAlgn="t"/>
            <a:endParaRPr lang="ru-RU" i="1" dirty="0"/>
          </a:p>
          <a:p>
            <a:pPr fontAlgn="t"/>
            <a:endParaRPr lang="ru-RU" dirty="0"/>
          </a:p>
          <a:p>
            <a:endParaRPr lang="ru-RU" dirty="0"/>
          </a:p>
        </p:txBody>
      </p:sp>
      <p:pic>
        <p:nvPicPr>
          <p:cNvPr id="7" name="Google Shape;221;g604131d69f_0_13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627496" y="167185"/>
            <a:ext cx="5889008" cy="84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r>
              <a:rPr lang="ru-RU" dirty="0" smtClean="0">
                <a:latin typeface="Cambria" panose="02040503050406030204" pitchFamily="18" charset="0"/>
              </a:rPr>
              <a:t>Инвестиционные риски</a:t>
            </a:r>
            <a:endParaRPr dirty="0">
              <a:latin typeface="Cambria" panose="02040503050406030204" pitchFamily="18" charset="0"/>
            </a:endParaRP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1026728" y="1013346"/>
            <a:ext cx="3674925" cy="336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Большинство стран как правило имеют достаточно проработанное законодательство о защите прав собственности и инвесторов, а также развивают институты по защите инвесторов. Но на практике, эффективность их работы достаточно низкая.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Cambria" panose="02040503050406030204" pitchFamily="18" charset="0"/>
              </a:rPr>
              <a:t>Мы проанализировали </a:t>
            </a:r>
            <a:r>
              <a:rPr lang="ru-RU" sz="1400" dirty="0" smtClean="0">
                <a:latin typeface="Cambria" panose="02040503050406030204" pitchFamily="18" charset="0"/>
              </a:rPr>
              <a:t>негативные кейсы в работе иностранных инвесторов, а также проблемы с имплементацией законодательства по защите прав инвесторов.  По итогам сводного анализа рейтинг по данному разделу получился следующий:</a:t>
            </a:r>
            <a:endParaRPr sz="13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328" y="1064667"/>
            <a:ext cx="3249841" cy="3215238"/>
          </a:xfrm>
        </p:spPr>
        <p:txBody>
          <a:bodyPr>
            <a:normAutofit lnSpcReduction="10000"/>
          </a:bodyPr>
          <a:lstStyle/>
          <a:p>
            <a:pPr fontAlgn="t"/>
            <a:r>
              <a:rPr lang="ru-RU" sz="2200" b="1" i="1" dirty="0" smtClean="0">
                <a:latin typeface="Cambria" panose="02040503050406030204" pitchFamily="18" charset="0"/>
              </a:rPr>
              <a:t>1. Казахстан</a:t>
            </a:r>
          </a:p>
          <a:p>
            <a:pPr fontAlgn="t"/>
            <a:r>
              <a:rPr lang="ru-RU" sz="2200" dirty="0" smtClean="0">
                <a:latin typeface="Cambria" panose="02040503050406030204" pitchFamily="18" charset="0"/>
              </a:rPr>
              <a:t>2.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i="1" dirty="0" smtClean="0">
                <a:latin typeface="Cambria" panose="02040503050406030204" pitchFamily="18" charset="0"/>
              </a:rPr>
              <a:t>Азербайджан</a:t>
            </a:r>
          </a:p>
          <a:p>
            <a:pPr fontAlgn="t"/>
            <a:r>
              <a:rPr lang="ru-RU" sz="2200" i="1" dirty="0" smtClean="0">
                <a:latin typeface="Cambria" panose="02040503050406030204" pitchFamily="18" charset="0"/>
              </a:rPr>
              <a:t>3</a:t>
            </a:r>
            <a:r>
              <a:rPr lang="ru-RU" sz="2200" i="1" dirty="0">
                <a:latin typeface="Cambria" panose="02040503050406030204" pitchFamily="18" charset="0"/>
              </a:rPr>
              <a:t>. Грузия</a:t>
            </a:r>
            <a:endParaRPr lang="ru-RU" sz="2200" dirty="0">
              <a:latin typeface="Cambria" panose="02040503050406030204" pitchFamily="18" charset="0"/>
            </a:endParaRPr>
          </a:p>
          <a:p>
            <a:pPr fontAlgn="t"/>
            <a:r>
              <a:rPr lang="ru-RU" sz="2200" i="1" dirty="0" smtClean="0">
                <a:latin typeface="Cambria" panose="02040503050406030204" pitchFamily="18" charset="0"/>
              </a:rPr>
              <a:t>4. Узбекистан</a:t>
            </a:r>
          </a:p>
          <a:p>
            <a:pPr fontAlgn="t"/>
            <a:r>
              <a:rPr lang="ru-RU" sz="2200" i="1" dirty="0" smtClean="0">
                <a:latin typeface="Cambria" panose="02040503050406030204" pitchFamily="18" charset="0"/>
              </a:rPr>
              <a:t>5. Армения </a:t>
            </a:r>
            <a:endParaRPr lang="ru-RU" sz="2200" dirty="0">
              <a:latin typeface="Cambria" panose="02040503050406030204" pitchFamily="18" charset="0"/>
            </a:endParaRPr>
          </a:p>
          <a:p>
            <a:pPr fontAlgn="t"/>
            <a:r>
              <a:rPr lang="ru-RU" sz="2200" i="1" dirty="0" smtClean="0">
                <a:latin typeface="Cambria" panose="02040503050406030204" pitchFamily="18" charset="0"/>
              </a:rPr>
              <a:t>6</a:t>
            </a:r>
            <a:r>
              <a:rPr lang="ru-RU" sz="2200" i="1" dirty="0">
                <a:latin typeface="Cambria" panose="02040503050406030204" pitchFamily="18" charset="0"/>
              </a:rPr>
              <a:t>. Таджикистан</a:t>
            </a:r>
            <a:endParaRPr lang="ru-RU" sz="2200" dirty="0">
              <a:latin typeface="Cambria" panose="02040503050406030204" pitchFamily="18" charset="0"/>
            </a:endParaRPr>
          </a:p>
          <a:p>
            <a:pPr fontAlgn="t"/>
            <a:r>
              <a:rPr lang="ru-RU" sz="2200" i="1" dirty="0" smtClean="0">
                <a:latin typeface="Cambria" panose="02040503050406030204" pitchFamily="18" charset="0"/>
              </a:rPr>
              <a:t>7. Киргизия</a:t>
            </a:r>
          </a:p>
          <a:p>
            <a:pPr fontAlgn="t"/>
            <a:r>
              <a:rPr lang="ru-RU" sz="2200" i="1" dirty="0" smtClean="0">
                <a:latin typeface="Cambria" panose="02040503050406030204" pitchFamily="18" charset="0"/>
              </a:rPr>
              <a:t>8</a:t>
            </a:r>
            <a:r>
              <a:rPr lang="ru-RU" sz="2200" i="1" dirty="0">
                <a:latin typeface="Cambria" panose="02040503050406030204" pitchFamily="18" charset="0"/>
              </a:rPr>
              <a:t>. Туркменистан</a:t>
            </a:r>
          </a:p>
          <a:p>
            <a:pPr fontAlgn="t"/>
            <a:endParaRPr lang="ru-RU" i="1" dirty="0"/>
          </a:p>
          <a:p>
            <a:pPr fontAlgn="t"/>
            <a:endParaRPr lang="ru-RU" i="1" dirty="0"/>
          </a:p>
          <a:p>
            <a:pPr fontAlgn="t"/>
            <a:endParaRPr lang="ru-RU" dirty="0"/>
          </a:p>
          <a:p>
            <a:endParaRPr lang="ru-RU" dirty="0"/>
          </a:p>
        </p:txBody>
      </p:sp>
      <p:pic>
        <p:nvPicPr>
          <p:cNvPr id="7" name="Google Shape;221;g604131d69f_0_13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138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627496" y="223950"/>
            <a:ext cx="5889008" cy="84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Roboto Light" panose="02000000000000000000" charset="0"/>
              </a:rPr>
              <a:t>Взаимодействие с ЕАЭС</a:t>
            </a:r>
            <a:endParaRPr sz="2000" dirty="0">
              <a:solidFill>
                <a:schemeClr val="tx1"/>
              </a:solidFill>
              <a:latin typeface="Cambria" panose="02040503050406030204" pitchFamily="18" charset="0"/>
              <a:ea typeface="Roboto Light" panose="02000000000000000000" charset="0"/>
            </a:endParaRPr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566217" y="1152727"/>
            <a:ext cx="8011566" cy="376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r>
              <a:rPr lang="ru-RU" sz="1400" dirty="0">
                <a:latin typeface="Cambria" panose="02040503050406030204" pitchFamily="18" charset="0"/>
              </a:rPr>
              <a:t>Развитие евразийского интеграционного проекта оказывает комплексное влияние на инвестиционный климат в странах Центральной Азии и Южного Кавказа. Оно включает в себя возможности и риски.</a:t>
            </a:r>
          </a:p>
          <a:p>
            <a:pPr marL="0" indent="0">
              <a:buNone/>
            </a:pPr>
            <a:r>
              <a:rPr lang="ru-RU" sz="1400" dirty="0">
                <a:latin typeface="Cambria" panose="02040503050406030204" pitchFamily="18" charset="0"/>
              </a:rPr>
              <a:t> 	</a:t>
            </a:r>
            <a:r>
              <a:rPr lang="ru-RU" sz="1400" b="1" dirty="0">
                <a:latin typeface="Cambria" panose="02040503050406030204" pitchFamily="18" charset="0"/>
              </a:rPr>
              <a:t>Возможности:</a:t>
            </a:r>
            <a:r>
              <a:rPr lang="ru-RU" sz="1400" dirty="0">
                <a:latin typeface="Cambria" panose="02040503050406030204" pitchFamily="18" charset="0"/>
              </a:rPr>
              <a:t> </a:t>
            </a: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доступ к емкому рынку ЕАЭС, который протянулся от восточных границ Польши до берегов Тихого океана</a:t>
            </a: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перспективы создания совместно с Россией и Белоруссией совместных производственных цепочек, в том числе, в области производства высокотехнологичной продукции</a:t>
            </a:r>
          </a:p>
          <a:p>
            <a:pPr algn="just"/>
            <a:r>
              <a:rPr lang="ru-RU" sz="1400" dirty="0">
                <a:latin typeface="Cambria" panose="02040503050406030204" pitchFamily="18" charset="0"/>
              </a:rPr>
              <a:t>создание к 2025 году наиболее важные для участников ЕАЭС единых рынков — электроэнергии, природного газа, нефти и нефтепродуктов, что окажет позитивный и долговременный эффект на экономическое развитие стран-участниц союза</a:t>
            </a: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pic>
        <p:nvPicPr>
          <p:cNvPr id="7" name="Google Shape;221;g604131d69f_0_13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604131d69f_0_1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604131d69f_0_1"/>
          <p:cNvSpPr txBox="1">
            <a:spLocks noGrp="1"/>
          </p:cNvSpPr>
          <p:nvPr>
            <p:ph type="title"/>
          </p:nvPr>
        </p:nvSpPr>
        <p:spPr>
          <a:xfrm>
            <a:off x="2385544" y="771475"/>
            <a:ext cx="29490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</a:pPr>
            <a:r>
              <a:rPr lang="ru-RU" b="1" dirty="0">
                <a:latin typeface="Cambria" panose="02040503050406030204" pitchFamily="18" charset="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Кто мы</a:t>
            </a:r>
            <a:r>
              <a:rPr lang="en-US" b="1" dirty="0">
                <a:latin typeface="Cambria" panose="02040503050406030204" pitchFamily="18" charset="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 ?</a:t>
            </a:r>
            <a:endParaRPr b="1" dirty="0">
              <a:latin typeface="Cambria" panose="02040503050406030204" pitchFamily="18" charset="0"/>
              <a:ea typeface="Roboto Black" panose="02000000000000000000"/>
              <a:cs typeface="Roboto Black" panose="02000000000000000000"/>
              <a:sym typeface="Roboto Black" panose="02000000000000000000"/>
            </a:endParaRPr>
          </a:p>
        </p:txBody>
      </p:sp>
      <p:sp>
        <p:nvSpPr>
          <p:cNvPr id="93" name="Google Shape;93;g604131d69f_0_1"/>
          <p:cNvSpPr txBox="1">
            <a:spLocks noGrp="1"/>
          </p:cNvSpPr>
          <p:nvPr>
            <p:ph type="body" idx="1"/>
          </p:nvPr>
        </p:nvSpPr>
        <p:spPr>
          <a:xfrm>
            <a:off x="2385544" y="1335725"/>
            <a:ext cx="5106600" cy="25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-RU" sz="14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Экспертный центр «Евразийское развитие» </a:t>
            </a:r>
            <a:endParaRPr sz="1400" dirty="0"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-RU" sz="14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(</a:t>
            </a:r>
            <a:r>
              <a:rPr lang="ru-RU" sz="1400" dirty="0" err="1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Expert</a:t>
            </a:r>
            <a:r>
              <a:rPr lang="ru-RU" sz="14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Center</a:t>
            </a:r>
            <a:r>
              <a:rPr lang="ru-RU" sz="14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Eurasian</a:t>
            </a:r>
            <a:r>
              <a:rPr lang="ru-RU" sz="14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Development</a:t>
            </a:r>
            <a:r>
              <a:rPr lang="ru-RU" sz="14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 или ECED)</a:t>
            </a:r>
            <a:endParaRPr sz="1400" dirty="0"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-RU" sz="14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— Основан в 2013 году;</a:t>
            </a:r>
            <a:endParaRPr sz="1400" dirty="0"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4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—  Объединяет команду ведущих экспертов в России, странах постсоветского пространства, Турции  и Иране;  </a:t>
            </a:r>
            <a:endParaRPr sz="1400" dirty="0"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4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—  Оказывает услуги как специализированное агентство по политическому и инвестиционному консультированию и сопровождению проектов в регионе.</a:t>
            </a:r>
            <a:r>
              <a:rPr lang="ru-RU" sz="1700" dirty="0"/>
              <a:t/>
            </a:r>
            <a:br>
              <a:rPr lang="ru-RU" sz="1700" dirty="0"/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pic>
        <p:nvPicPr>
          <p:cNvPr id="94" name="Google Shape;94;g604131d69f_0_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g604131d69f_0_1"/>
          <p:cNvCxnSpPr/>
          <p:nvPr/>
        </p:nvCxnSpPr>
        <p:spPr>
          <a:xfrm>
            <a:off x="2471215" y="1246375"/>
            <a:ext cx="108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627496" y="197893"/>
            <a:ext cx="5889008" cy="84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Roboto Light" panose="02000000000000000000" charset="0"/>
              </a:rPr>
              <a:t>Взаимодействие с ЕАЭС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100" dirty="0"/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1173706" y="1241947"/>
            <a:ext cx="7485797" cy="336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300" dirty="0"/>
          </a:p>
          <a:p>
            <a:pPr marL="76200" indent="0">
              <a:lnSpc>
                <a:spcPct val="70000"/>
              </a:lnSpc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6325" y="1540229"/>
            <a:ext cx="69913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latin typeface="Cambria" panose="02040503050406030204" pitchFamily="18" charset="0"/>
              </a:rPr>
              <a:t>Возможности:</a:t>
            </a:r>
            <a:r>
              <a:rPr lang="ru-RU" dirty="0">
                <a:latin typeface="Cambria" panose="02040503050406030204" pitchFamily="18" charset="0"/>
              </a:rPr>
              <a:t>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</a:rPr>
              <a:t>возможность коллективного отстаивания собственных экономических интересов и совместного выхода на рынки третьих стран, с которыми у ЕАЭС заключены договора о создании зон свободной торговли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</a:rPr>
              <a:t>доступ к дополнительным источникам финансирования — кредитам Евразийского банка развития и средствам Евразийского фонда стабилизации и развития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</a:rPr>
              <a:t>внедрение единых принципов практик макроэкономического регулирования, базирующихся на современных мировых практиках, и координация экономической политики</a:t>
            </a:r>
          </a:p>
        </p:txBody>
      </p:sp>
      <p:pic>
        <p:nvPicPr>
          <p:cNvPr id="8" name="Google Shape;221;g604131d69f_0_13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924335" y="197893"/>
            <a:ext cx="5889008" cy="84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1084580" y="941705"/>
            <a:ext cx="3406775" cy="366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3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3848" y="43345"/>
            <a:ext cx="6776301" cy="518615"/>
          </a:xfrm>
        </p:spPr>
        <p:txBody>
          <a:bodyPr>
            <a:normAutofit/>
          </a:bodyPr>
          <a:lstStyle/>
          <a:p>
            <a:pPr marL="76200" indent="0" algn="ctr">
              <a:buNone/>
            </a:pPr>
            <a:r>
              <a:rPr lang="ru-RU" dirty="0">
                <a:latin typeface="Cambria" panose="02040503050406030204" pitchFamily="18" charset="0"/>
              </a:rPr>
              <a:t>Итоговый рейтинг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50647"/>
              </p:ext>
            </p:extLst>
          </p:nvPr>
        </p:nvGraphicFramePr>
        <p:xfrm>
          <a:off x="757532" y="643565"/>
          <a:ext cx="7628935" cy="397810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992666"/>
                <a:gridCol w="814389"/>
                <a:gridCol w="529741"/>
                <a:gridCol w="566382"/>
                <a:gridCol w="695802"/>
                <a:gridCol w="713682"/>
                <a:gridCol w="872128"/>
                <a:gridCol w="712337"/>
                <a:gridCol w="731808"/>
              </a:tblGrid>
              <a:tr h="64001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Страна/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dirty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Азер.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Арм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Груз.</a:t>
                      </a:r>
                      <a:endParaRPr lang="ru-RU" altLang="en-US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Кирг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Тадж.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Турк.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Узб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311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Инвестиционные рейтиги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3.83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3.16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1.66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0.33</a:t>
                      </a:r>
                      <a:endParaRPr lang="ru-RU" dirty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2.66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44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Макроэкономика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3.83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1.66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265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Транспортная достапность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3.25</a:t>
                      </a:r>
                      <a:endParaRPr lang="ru-RU" dirty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168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развития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ru-RU" dirty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  <a:endParaRPr lang="ru-RU" dirty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265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Политическая стабильность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311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Инвестиционная политика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86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Инвестиционные риски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311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3.77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2.69</a:t>
                      </a:r>
                      <a:endParaRPr lang="ru-RU" dirty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3.42</a:t>
                      </a:r>
                      <a:endParaRPr lang="ru-RU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dirty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dirty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3.77</a:t>
                      </a:r>
                      <a:endParaRPr lang="ru-RU" dirty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Google Shape;221;g604131d69f_0_13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09995" y="4628804"/>
            <a:ext cx="892294" cy="4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604131d69f_0_146"/>
          <p:cNvPicPr preferRelativeResize="0"/>
          <p:nvPr/>
        </p:nvPicPr>
        <p:blipFill rotWithShape="1">
          <a:blip r:embed="rId3"/>
          <a:srcRect b="2500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604131d69f_0_146"/>
          <p:cNvSpPr txBox="1">
            <a:spLocks noGrp="1"/>
          </p:cNvSpPr>
          <p:nvPr>
            <p:ph type="title"/>
          </p:nvPr>
        </p:nvSpPr>
        <p:spPr>
          <a:xfrm>
            <a:off x="1652550" y="640622"/>
            <a:ext cx="6219775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</a:pPr>
            <a:r>
              <a:rPr lang="ru-RU" sz="2800" b="1" dirty="0">
                <a:latin typeface="Cambria" panose="02040503050406030204" pitchFamily="18" charset="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Рейтинг стран по инвестиционной привлекательности</a:t>
            </a:r>
            <a:endParaRPr sz="2800" b="1" dirty="0">
              <a:latin typeface="Cambria" panose="02040503050406030204" pitchFamily="18" charset="0"/>
              <a:ea typeface="Roboto Black" panose="02000000000000000000"/>
              <a:cs typeface="Roboto Black" panose="02000000000000000000"/>
              <a:sym typeface="Roboto Black" panose="02000000000000000000"/>
            </a:endParaRPr>
          </a:p>
        </p:txBody>
      </p:sp>
      <p:pic>
        <p:nvPicPr>
          <p:cNvPr id="231" name="Google Shape;231;g604131d69f_0_14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g604131d69f_0_146"/>
          <p:cNvCxnSpPr/>
          <p:nvPr/>
        </p:nvCxnSpPr>
        <p:spPr>
          <a:xfrm>
            <a:off x="1652550" y="1115523"/>
            <a:ext cx="292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Google Shape;233;g604131d69f_0_146"/>
          <p:cNvSpPr txBox="1">
            <a:spLocks noGrp="1"/>
          </p:cNvSpPr>
          <p:nvPr>
            <p:ph type="body" idx="1"/>
          </p:nvPr>
        </p:nvSpPr>
        <p:spPr>
          <a:xfrm>
            <a:off x="1717763" y="1344123"/>
            <a:ext cx="3896613" cy="393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335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ru-RU" sz="1600" b="1" i="1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1.    Казахстан</a:t>
            </a:r>
            <a:endParaRPr sz="1600" b="1" i="1" dirty="0"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133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ru-RU" sz="1600" i="1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2-3. Азербайджан</a:t>
            </a:r>
            <a:endParaRPr sz="1600" i="1" dirty="0"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133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ru-RU" sz="1600" i="1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2-3. Узбекистан</a:t>
            </a:r>
            <a:endParaRPr sz="1600" i="1" dirty="0"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59055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 startAt="4"/>
            </a:pPr>
            <a:r>
              <a:rPr lang="ru-RU" sz="1600" i="1" dirty="0" smtClean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Грузия</a:t>
            </a:r>
            <a:endParaRPr lang="ru-RU" sz="1600" i="1" dirty="0"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59055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 startAt="4"/>
            </a:pPr>
            <a:r>
              <a:rPr lang="ru-RU" sz="1600" i="1" dirty="0" smtClean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Армения </a:t>
            </a:r>
          </a:p>
          <a:p>
            <a:pPr marL="59055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 startAt="4"/>
            </a:pPr>
            <a:r>
              <a:rPr lang="ru-RU" sz="1600" i="1" dirty="0" smtClean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Кыргызстан</a:t>
            </a:r>
          </a:p>
          <a:p>
            <a:pPr marL="59055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 startAt="4"/>
            </a:pPr>
            <a:r>
              <a:rPr lang="ru-RU" sz="1600" i="1" dirty="0" smtClean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Таджикистан</a:t>
            </a:r>
            <a:endParaRPr lang="ru-RU" sz="1600" i="1" dirty="0"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59055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 startAt="4"/>
            </a:pPr>
            <a:r>
              <a:rPr lang="ru-RU" sz="1600" i="1" dirty="0" smtClean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 Туркменистан</a:t>
            </a:r>
            <a:endParaRPr sz="1600" i="1" dirty="0"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177800" lvl="0" indent="-508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 Light" panose="0200000000000000000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latin typeface="Roboto Light" panose="0200000000000000000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924335" y="197893"/>
            <a:ext cx="5889008" cy="84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100" dirty="0"/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1173707" y="1241947"/>
            <a:ext cx="3317768" cy="336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3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66550" y="1180531"/>
            <a:ext cx="3249841" cy="32152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8588" y="187119"/>
            <a:ext cx="8606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cs typeface="Rockwell Nova" panose="02060503020205020403" charset="0"/>
              </a:rPr>
              <a:t>Итоговый </a:t>
            </a:r>
            <a:r>
              <a:rPr lang="ru-RU" sz="2000" dirty="0" err="1">
                <a:solidFill>
                  <a:schemeClr val="tx1"/>
                </a:solidFill>
                <a:latin typeface="Cambria" panose="02040503050406030204" pitchFamily="18" charset="0"/>
                <a:cs typeface="Rockwell Nova" panose="02060503020205020403" charset="0"/>
              </a:rPr>
              <a:t>рэнкинг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cs typeface="Rockwell Nova" panose="02060503020205020403" charset="0"/>
              </a:rPr>
              <a:t> стран Центральной Азии и Южного Кавказа на карте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"/>
          <a:stretch>
            <a:fillRect/>
          </a:stretch>
        </p:blipFill>
        <p:spPr>
          <a:xfrm>
            <a:off x="1637158" y="747731"/>
            <a:ext cx="5708633" cy="42726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24428" y="2401794"/>
            <a:ext cx="40537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>
                <a:ln w="0"/>
                <a:solidFill>
                  <a:srgbClr val="002346"/>
                </a:solidFill>
                <a:effectLst/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5885" y="3407488"/>
            <a:ext cx="13176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0"/>
                <a:solidFill>
                  <a:srgbClr val="002346"/>
                </a:solidFill>
                <a:effectLst/>
              </a:rPr>
              <a:t>2</a:t>
            </a:r>
            <a:endParaRPr lang="ru-RU" sz="3600" b="1" cap="all" spc="0" dirty="0">
              <a:ln w="0"/>
              <a:solidFill>
                <a:srgbClr val="002346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83025" y="3407489"/>
            <a:ext cx="40537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solidFill>
                  <a:srgbClr val="002346"/>
                </a:solidFill>
              </a:rPr>
              <a:t>2</a:t>
            </a:r>
            <a:endParaRPr lang="ru-RU" sz="3200" b="1" cap="all" spc="0" dirty="0">
              <a:ln w="0"/>
              <a:solidFill>
                <a:srgbClr val="002346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62497" y="3415770"/>
            <a:ext cx="40537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solidFill>
                  <a:srgbClr val="002346"/>
                </a:solidFill>
              </a:rPr>
              <a:t>6</a:t>
            </a:r>
            <a:endParaRPr lang="ru-RU" sz="3200" b="1" cap="all" spc="0" dirty="0">
              <a:ln w="0"/>
              <a:solidFill>
                <a:srgbClr val="002346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8449" y="3048125"/>
            <a:ext cx="40537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solidFill>
                  <a:srgbClr val="002346"/>
                </a:solidFill>
                <a:effectLst/>
              </a:rPr>
              <a:t>4</a:t>
            </a:r>
            <a:endParaRPr lang="ru-RU" sz="3200" b="1" cap="all" spc="0" dirty="0">
              <a:ln w="0"/>
              <a:solidFill>
                <a:srgbClr val="002346"/>
              </a:solidFill>
              <a:effectLst/>
            </a:endParaRPr>
          </a:p>
        </p:txBody>
      </p:sp>
      <p:pic>
        <p:nvPicPr>
          <p:cNvPr id="16" name="Google Shape;221;g604131d69f_0_137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5266550" y="4000545"/>
            <a:ext cx="40537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solidFill>
                  <a:srgbClr val="002346"/>
                </a:solidFill>
                <a:effectLst/>
              </a:rPr>
              <a:t>7</a:t>
            </a:r>
            <a:endParaRPr lang="ru-RU" sz="3200" b="1" cap="all" spc="0" dirty="0">
              <a:ln w="0"/>
              <a:solidFill>
                <a:srgbClr val="002346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83649" y="3699875"/>
            <a:ext cx="24161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>
                <a:ln w="0"/>
                <a:solidFill>
                  <a:srgbClr val="002346"/>
                </a:solidFill>
              </a:rPr>
              <a:t>8</a:t>
            </a:r>
            <a:endParaRPr lang="ru-RU" sz="3200" b="1" cap="all" spc="0" dirty="0">
              <a:ln w="0"/>
              <a:solidFill>
                <a:srgbClr val="002346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2950" y="3527946"/>
            <a:ext cx="332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002346"/>
                </a:solidFill>
              </a:rPr>
              <a:t>5</a:t>
            </a:r>
            <a:endParaRPr lang="ru-RU" sz="2800" b="1" cap="all" dirty="0">
              <a:ln w="0"/>
              <a:solidFill>
                <a:srgbClr val="00234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604131d69f_1_0"/>
          <p:cNvPicPr preferRelativeResize="0"/>
          <p:nvPr/>
        </p:nvPicPr>
        <p:blipFill rotWithShape="1">
          <a:blip r:embed="rId3">
            <a:alphaModFix/>
          </a:blip>
          <a:srcRect b="2500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604131d69f_1_0"/>
          <p:cNvSpPr txBox="1">
            <a:spLocks noGrp="1"/>
          </p:cNvSpPr>
          <p:nvPr>
            <p:ph type="title"/>
          </p:nvPr>
        </p:nvSpPr>
        <p:spPr>
          <a:xfrm>
            <a:off x="2245057" y="1168250"/>
            <a:ext cx="4327068" cy="47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Roboto Black"/>
                <a:sym typeface="Roboto Black"/>
              </a:rPr>
              <a:t>Казахстан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Roboto Black"/>
                <a:sym typeface="Roboto Black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Roboto Black"/>
                <a:sym typeface="Roboto Black"/>
              </a:rPr>
              <a:t>№1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Roboto Black"/>
              <a:sym typeface="Roboto Black"/>
            </a:endParaRPr>
          </a:p>
        </p:txBody>
      </p:sp>
      <p:pic>
        <p:nvPicPr>
          <p:cNvPr id="241" name="Google Shape;241;g604131d69f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g604131d69f_1_0"/>
          <p:cNvCxnSpPr/>
          <p:nvPr/>
        </p:nvCxnSpPr>
        <p:spPr>
          <a:xfrm>
            <a:off x="2385544" y="1643438"/>
            <a:ext cx="14499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g604131d69f_1_0"/>
          <p:cNvSpPr txBox="1">
            <a:spLocks noGrp="1"/>
          </p:cNvSpPr>
          <p:nvPr>
            <p:ph type="body" idx="1"/>
          </p:nvPr>
        </p:nvSpPr>
        <p:spPr>
          <a:xfrm>
            <a:off x="1351129" y="1838325"/>
            <a:ext cx="4001796" cy="293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Cambria" pitchFamily="18" charset="0"/>
              </a:rPr>
              <a:t>Казахстан </a:t>
            </a:r>
            <a:r>
              <a:rPr lang="ru-RU" sz="1400" dirty="0">
                <a:latin typeface="Cambria" pitchFamily="18" charset="0"/>
              </a:rPr>
              <a:t>занял уверенное первое место в нашем рейтинге. К его сильным сторонам можно отнести: серьезный экономический потенциал, емкий рынок (</a:t>
            </a:r>
            <a:r>
              <a:rPr lang="ru-RU" sz="1400" dirty="0" smtClean="0">
                <a:latin typeface="Cambria" pitchFamily="18" charset="0"/>
              </a:rPr>
              <a:t>19 </a:t>
            </a:r>
            <a:r>
              <a:rPr lang="ru-RU" sz="1400" dirty="0">
                <a:latin typeface="Cambria" pitchFamily="18" charset="0"/>
              </a:rPr>
              <a:t>млн. человек + рынки стран ЕАЭС), ориентированная на привлечение инвесторов законодательная база, наличие комплекса программ по развитию </a:t>
            </a:r>
            <a:r>
              <a:rPr lang="ru-RU" sz="1400" dirty="0" err="1">
                <a:latin typeface="Cambria" pitchFamily="18" charset="0"/>
              </a:rPr>
              <a:t>несырьевой</a:t>
            </a:r>
            <a:r>
              <a:rPr lang="ru-RU" sz="1400" dirty="0">
                <a:latin typeface="Cambria" pitchFamily="18" charset="0"/>
              </a:rPr>
              <a:t> экономики, соответственно создание благоприятных условий для инвесторов в данные сферы. </a:t>
            </a:r>
            <a:endParaRPr lang="ru-RU" sz="14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pic>
        <p:nvPicPr>
          <p:cNvPr id="244" name="Google Shape;244;g604131d69f_1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659650" y="1113450"/>
            <a:ext cx="1380600" cy="6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604131d69f_1_0"/>
          <p:cNvSpPr txBox="1">
            <a:spLocks noGrp="1"/>
          </p:cNvSpPr>
          <p:nvPr>
            <p:ph type="body" idx="1"/>
          </p:nvPr>
        </p:nvSpPr>
        <p:spPr>
          <a:xfrm>
            <a:off x="6572125" y="1838325"/>
            <a:ext cx="1990500" cy="23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Население: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19.4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млн. человек.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ВВП: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171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млрд. долларов (МВФ, 2019) 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ВВП на душу населения: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11160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долларов (МВФ,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2019)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Основные отрасли экономики: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добыча нефти и газа, металлургия включая редкоземельный сектор, сельское хозяйство.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639290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g604131d69f_2_10"/>
          <p:cNvPicPr preferRelativeResize="0"/>
          <p:nvPr/>
        </p:nvPicPr>
        <p:blipFill rotWithShape="1">
          <a:blip r:embed="rId3">
            <a:alphaModFix/>
          </a:blip>
          <a:srcRect b="2500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604131d69f_2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7774" y="1139797"/>
            <a:ext cx="1185600" cy="53181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604131d69f_2_10"/>
          <p:cNvSpPr txBox="1">
            <a:spLocks noGrp="1"/>
          </p:cNvSpPr>
          <p:nvPr>
            <p:ph type="title"/>
          </p:nvPr>
        </p:nvSpPr>
        <p:spPr>
          <a:xfrm>
            <a:off x="2294425" y="1168250"/>
            <a:ext cx="42777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Roboto Black"/>
                <a:sym typeface="Roboto Black"/>
              </a:rPr>
              <a:t>Узбекистан №2-3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Roboto Black"/>
              <a:sym typeface="Roboto Black"/>
            </a:endParaRPr>
          </a:p>
        </p:txBody>
      </p:sp>
      <p:pic>
        <p:nvPicPr>
          <p:cNvPr id="253" name="Google Shape;253;g604131d69f_2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g604131d69f_2_10"/>
          <p:cNvCxnSpPr/>
          <p:nvPr/>
        </p:nvCxnSpPr>
        <p:spPr>
          <a:xfrm>
            <a:off x="2385544" y="1643438"/>
            <a:ext cx="166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g604131d69f_2_10"/>
          <p:cNvSpPr txBox="1">
            <a:spLocks noGrp="1"/>
          </p:cNvSpPr>
          <p:nvPr>
            <p:ph type="body" idx="1"/>
          </p:nvPr>
        </p:nvSpPr>
        <p:spPr>
          <a:xfrm>
            <a:off x="655092" y="1671612"/>
            <a:ext cx="5479577" cy="2566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ru-RU" sz="1400" b="1" dirty="0" smtClean="0">
                <a:latin typeface="Cambria" pitchFamily="18" charset="0"/>
              </a:rPr>
              <a:t>Узбекистан </a:t>
            </a:r>
            <a:r>
              <a:rPr lang="ru-RU" sz="1400" dirty="0" smtClean="0">
                <a:latin typeface="Cambria" pitchFamily="18" charset="0"/>
              </a:rPr>
              <a:t>поделил 2-3 место третье </a:t>
            </a:r>
            <a:r>
              <a:rPr lang="ru-RU" sz="1400" dirty="0">
                <a:latin typeface="Cambria" pitchFamily="18" charset="0"/>
              </a:rPr>
              <a:t>место в нашем рейтинге, имея емкий внутренний рынок (свыше </a:t>
            </a:r>
            <a:r>
              <a:rPr lang="ru-RU" sz="1400" dirty="0" smtClean="0">
                <a:latin typeface="Cambria" pitchFamily="18" charset="0"/>
              </a:rPr>
              <a:t>33 </a:t>
            </a:r>
            <a:r>
              <a:rPr lang="ru-RU" sz="1400" dirty="0">
                <a:latin typeface="Cambria" pitchFamily="18" charset="0"/>
              </a:rPr>
              <a:t>млн. человек) диверсифицированную экономику, собственную ресурсную базу, политическую стабильность. Помимо этого намечены </a:t>
            </a:r>
            <a:r>
              <a:rPr lang="ru-RU" sz="1400" dirty="0" smtClean="0">
                <a:latin typeface="Cambria" pitchFamily="18" charset="0"/>
              </a:rPr>
              <a:t>и реализуются </a:t>
            </a:r>
            <a:r>
              <a:rPr lang="ru-RU" sz="1400" dirty="0">
                <a:latin typeface="Cambria" pitchFamily="18" charset="0"/>
              </a:rPr>
              <a:t>масштабные планы </a:t>
            </a:r>
            <a:r>
              <a:rPr lang="ru-RU" sz="1400" dirty="0" smtClean="0">
                <a:latin typeface="Cambria" pitchFamily="18" charset="0"/>
              </a:rPr>
              <a:t>президента </a:t>
            </a:r>
            <a:r>
              <a:rPr lang="ru-RU" sz="1400" dirty="0">
                <a:latin typeface="Cambria" pitchFamily="18" charset="0"/>
              </a:rPr>
              <a:t>республики </a:t>
            </a:r>
            <a:r>
              <a:rPr lang="ru-RU" sz="1400" dirty="0" err="1">
                <a:latin typeface="Cambria" pitchFamily="18" charset="0"/>
              </a:rPr>
              <a:t>Ш.Мирзиеева</a:t>
            </a:r>
            <a:r>
              <a:rPr lang="ru-RU" sz="1400" dirty="0">
                <a:latin typeface="Cambria" pitchFamily="18" charset="0"/>
              </a:rPr>
              <a:t> по системному реформированию экономики республики и созданию благоприятных условий для инвесторов. Вместе с тем в Узбекистане присутствует сильное вмешательство государства в </a:t>
            </a:r>
            <a:r>
              <a:rPr lang="ru-RU" sz="1400" dirty="0" smtClean="0">
                <a:latin typeface="Cambria" pitchFamily="18" charset="0"/>
              </a:rPr>
              <a:t>экономику, </a:t>
            </a:r>
            <a:r>
              <a:rPr lang="ru-RU" sz="1400" dirty="0">
                <a:latin typeface="Cambria" pitchFamily="18" charset="0"/>
              </a:rPr>
              <a:t>коррупция и бюрократизм, </a:t>
            </a:r>
            <a:r>
              <a:rPr lang="ru-RU" sz="1400" dirty="0" smtClean="0">
                <a:latin typeface="Cambria" pitchFamily="18" charset="0"/>
              </a:rPr>
              <a:t>низкая </a:t>
            </a:r>
            <a:r>
              <a:rPr lang="ru-RU" sz="1400" dirty="0">
                <a:latin typeface="Cambria" pitchFamily="18" charset="0"/>
              </a:rPr>
              <a:t>покупательная способность населения</a:t>
            </a: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" name="Google Shape;256;g604131d69f_2_10"/>
          <p:cNvSpPr txBox="1">
            <a:spLocks noGrp="1"/>
          </p:cNvSpPr>
          <p:nvPr>
            <p:ph type="body" idx="1"/>
          </p:nvPr>
        </p:nvSpPr>
        <p:spPr>
          <a:xfrm>
            <a:off x="6572125" y="1838325"/>
            <a:ext cx="1990500" cy="23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Население: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33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млн. человек.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ВВП: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41.24 млрд. долларов (МВФ, 2019)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ВВП на душу населения: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 1262 долларов (МВФ, 2019)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Основные отрасли экономики: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машиностроение, добыча нефти и газа, металлургия, сельское хозяйство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514096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604131d69f_2_0"/>
          <p:cNvPicPr preferRelativeResize="0"/>
          <p:nvPr/>
        </p:nvPicPr>
        <p:blipFill rotWithShape="1">
          <a:blip r:embed="rId3">
            <a:alphaModFix/>
          </a:blip>
          <a:srcRect b="2500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604131d69f_2_0"/>
          <p:cNvSpPr txBox="1">
            <a:spLocks noGrp="1"/>
          </p:cNvSpPr>
          <p:nvPr>
            <p:ph type="title"/>
          </p:nvPr>
        </p:nvSpPr>
        <p:spPr>
          <a:xfrm>
            <a:off x="2294425" y="1168250"/>
            <a:ext cx="42777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Roboto Black"/>
                <a:sym typeface="Roboto Black"/>
              </a:rPr>
              <a:t>Азербайджан №2-3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Roboto Black"/>
              <a:sym typeface="Roboto Black"/>
            </a:endParaRPr>
          </a:p>
        </p:txBody>
      </p:sp>
      <p:pic>
        <p:nvPicPr>
          <p:cNvPr id="263" name="Google Shape;263;g604131d69f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g604131d69f_2_0"/>
          <p:cNvCxnSpPr>
            <a:endCxn id="262" idx="2"/>
          </p:cNvCxnSpPr>
          <p:nvPr/>
        </p:nvCxnSpPr>
        <p:spPr>
          <a:xfrm rot="10800000" flipH="1">
            <a:off x="2385475" y="1643150"/>
            <a:ext cx="2047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g604131d69f_2_0"/>
          <p:cNvSpPr txBox="1">
            <a:spLocks noGrp="1"/>
          </p:cNvSpPr>
          <p:nvPr>
            <p:ph type="body" idx="1"/>
          </p:nvPr>
        </p:nvSpPr>
        <p:spPr>
          <a:xfrm>
            <a:off x="1050878" y="1838325"/>
            <a:ext cx="4783540" cy="268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400" dirty="0" smtClean="0">
                <a:latin typeface="Cambria" pitchFamily="18" charset="0"/>
              </a:rPr>
              <a:t>Второе и третье  </a:t>
            </a:r>
            <a:r>
              <a:rPr lang="ru-RU" sz="1400" dirty="0">
                <a:latin typeface="Cambria" pitchFamily="18" charset="0"/>
              </a:rPr>
              <a:t>место занял  </a:t>
            </a:r>
            <a:r>
              <a:rPr lang="ru-RU" sz="1400" b="1" dirty="0">
                <a:latin typeface="Cambria" pitchFamily="18" charset="0"/>
              </a:rPr>
              <a:t>Азербайджан</a:t>
            </a:r>
            <a:r>
              <a:rPr lang="ru-RU" sz="1400" i="1" dirty="0">
                <a:latin typeface="Cambria" pitchFamily="18" charset="0"/>
              </a:rPr>
              <a:t> </a:t>
            </a:r>
            <a:r>
              <a:rPr lang="ru-RU" sz="1400" dirty="0">
                <a:latin typeface="Cambria" pitchFamily="18" charset="0"/>
              </a:rPr>
              <a:t>с учетом значительного ресурсного потенциала, хорошей транспортной доступности и транзитных возможностях, относительно емкого рынка (9,5 млн. человек), ориентированной на допуск иностранных инвесторов экономической политики, а также обозначенного комплекса мер по реформированию экономики, ее диверсификации и повышению привлекательности для инвесторов. 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266" name="Google Shape;266;g604131d69f_2_0"/>
          <p:cNvSpPr txBox="1">
            <a:spLocks noGrp="1"/>
          </p:cNvSpPr>
          <p:nvPr>
            <p:ph type="body" idx="1"/>
          </p:nvPr>
        </p:nvSpPr>
        <p:spPr>
          <a:xfrm>
            <a:off x="6572125" y="1838325"/>
            <a:ext cx="1990500" cy="23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Население: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9,5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млн. человек.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ВВП: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46.94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млрд. долларов (МВФ, 2019)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ВВП на душу населения: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5796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долларов (МВФ,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2019)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Основные отрасли экономики: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добыча нефти и газа, нефтехимия, сельское хозяйство, транспортная сфера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1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pic>
        <p:nvPicPr>
          <p:cNvPr id="267" name="Google Shape;267;g604131d69f_2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659645" y="1137153"/>
            <a:ext cx="1218900" cy="60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034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604131d69f_2_0"/>
          <p:cNvPicPr preferRelativeResize="0"/>
          <p:nvPr/>
        </p:nvPicPr>
        <p:blipFill rotWithShape="1">
          <a:blip r:embed="rId3">
            <a:alphaModFix/>
          </a:blip>
          <a:srcRect b="2500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604131d69f_2_0"/>
          <p:cNvSpPr txBox="1">
            <a:spLocks noGrp="1"/>
          </p:cNvSpPr>
          <p:nvPr>
            <p:ph type="title"/>
          </p:nvPr>
        </p:nvSpPr>
        <p:spPr>
          <a:xfrm>
            <a:off x="2294425" y="1168250"/>
            <a:ext cx="42777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Roboto Black"/>
                <a:sym typeface="Roboto Black"/>
              </a:rPr>
              <a:t>Грузия №4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Roboto Black"/>
              <a:sym typeface="Roboto Black"/>
            </a:endParaRPr>
          </a:p>
        </p:txBody>
      </p:sp>
      <p:pic>
        <p:nvPicPr>
          <p:cNvPr id="263" name="Google Shape;263;g604131d69f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g604131d69f_2_0"/>
          <p:cNvCxnSpPr>
            <a:endCxn id="262" idx="2"/>
          </p:cNvCxnSpPr>
          <p:nvPr/>
        </p:nvCxnSpPr>
        <p:spPr>
          <a:xfrm rot="10800000" flipH="1">
            <a:off x="2385475" y="1643150"/>
            <a:ext cx="2047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g604131d69f_2_0"/>
          <p:cNvSpPr txBox="1">
            <a:spLocks noGrp="1"/>
          </p:cNvSpPr>
          <p:nvPr>
            <p:ph type="body" idx="1"/>
          </p:nvPr>
        </p:nvSpPr>
        <p:spPr>
          <a:xfrm>
            <a:off x="2294425" y="1838324"/>
            <a:ext cx="3478578" cy="248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266" name="Google Shape;266;g604131d69f_2_0"/>
          <p:cNvSpPr txBox="1">
            <a:spLocks noGrp="1"/>
          </p:cNvSpPr>
          <p:nvPr>
            <p:ph type="body" idx="1"/>
          </p:nvPr>
        </p:nvSpPr>
        <p:spPr>
          <a:xfrm>
            <a:off x="6572125" y="1838325"/>
            <a:ext cx="1990500" cy="23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Население: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3.720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млн. человек.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ВВП: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16.01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млрд. долларов (МВФ, 2019)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ВВП на душу населения: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4469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долларов (МВФ,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2019)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Основные отрасли </a:t>
            </a:r>
            <a:r>
              <a:rPr lang="ru-RU" sz="1100" b="1" dirty="0" smtClean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экономики: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сельское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хозяйство, транспортная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сфера, туризм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1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4794" y="846161"/>
            <a:ext cx="2231596" cy="10713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41" y="950948"/>
            <a:ext cx="1627550" cy="8873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7701" y="1838024"/>
            <a:ext cx="5227093" cy="277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>
                <a:latin typeface="Cambria" pitchFamily="18" charset="0"/>
              </a:rPr>
              <a:t>Грузия </a:t>
            </a:r>
            <a:r>
              <a:rPr lang="ru-RU" dirty="0">
                <a:latin typeface="Cambria" pitchFamily="18" charset="0"/>
              </a:rPr>
              <a:t>заняла четвертое место,  имея благоприятные условия для ведения предпринимательской деятельности, выгодное транзитное расположение, относительно диверсифицированная экономика, достаточно квалифицированная рабочая сила, укрепление экономических и миграционных связей с Евросоюзом. Вместе с тем Грузия имеет глубокие структурные проблемы в экономике вследствие разрыва отношений с традиционными экономическими партнерами, наличие неурегулированных внешнеполитических споров (ситуация в Абхазии и Южной Осетии, конфликт с Россией), слабое ресурсное обеспечение</a:t>
            </a:r>
            <a:r>
              <a:rPr lang="ru-RU" dirty="0" smtClean="0">
                <a:latin typeface="Cambria" pitchFamily="18" charset="0"/>
              </a:rPr>
              <a:t>, низкую покупательскую способность населения. 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32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604131d69f_2_0"/>
          <p:cNvPicPr preferRelativeResize="0"/>
          <p:nvPr/>
        </p:nvPicPr>
        <p:blipFill rotWithShape="1">
          <a:blip r:embed="rId3">
            <a:alphaModFix/>
          </a:blip>
          <a:srcRect b="2500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604131d69f_2_0"/>
          <p:cNvSpPr txBox="1">
            <a:spLocks noGrp="1"/>
          </p:cNvSpPr>
          <p:nvPr>
            <p:ph type="title"/>
          </p:nvPr>
        </p:nvSpPr>
        <p:spPr>
          <a:xfrm>
            <a:off x="2294425" y="1168250"/>
            <a:ext cx="42777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Roboto Black"/>
                <a:sym typeface="Roboto Black"/>
              </a:rPr>
              <a:t>Армения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Roboto Black"/>
                <a:sym typeface="Roboto Black"/>
              </a:rPr>
              <a:t>№5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Roboto Black"/>
              <a:sym typeface="Roboto Black"/>
            </a:endParaRPr>
          </a:p>
        </p:txBody>
      </p:sp>
      <p:pic>
        <p:nvPicPr>
          <p:cNvPr id="263" name="Google Shape;263;g604131d69f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g604131d69f_2_0"/>
          <p:cNvCxnSpPr>
            <a:endCxn id="262" idx="2"/>
          </p:cNvCxnSpPr>
          <p:nvPr/>
        </p:nvCxnSpPr>
        <p:spPr>
          <a:xfrm rot="10800000" flipH="1">
            <a:off x="2385475" y="1643150"/>
            <a:ext cx="2047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g604131d69f_2_0"/>
          <p:cNvSpPr txBox="1">
            <a:spLocks noGrp="1"/>
          </p:cNvSpPr>
          <p:nvPr>
            <p:ph type="body" idx="1"/>
          </p:nvPr>
        </p:nvSpPr>
        <p:spPr>
          <a:xfrm>
            <a:off x="1023582" y="1838324"/>
            <a:ext cx="5343099" cy="260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ru-RU" sz="1400" dirty="0" smtClean="0">
                <a:latin typeface="Cambria" pitchFamily="18" charset="0"/>
              </a:rPr>
              <a:t>На </a:t>
            </a:r>
            <a:r>
              <a:rPr lang="ru-RU" sz="1400" dirty="0">
                <a:latin typeface="Cambria" pitchFamily="18" charset="0"/>
              </a:rPr>
              <a:t>шестом месте нашего рейтинга </a:t>
            </a:r>
            <a:r>
              <a:rPr lang="ru-RU" sz="1400" b="1" dirty="0">
                <a:latin typeface="Cambria" pitchFamily="18" charset="0"/>
              </a:rPr>
              <a:t>Армения</a:t>
            </a:r>
            <a:r>
              <a:rPr lang="ru-RU" sz="1400" dirty="0">
                <a:latin typeface="Cambria" pitchFamily="18" charset="0"/>
              </a:rPr>
              <a:t>, имеющая</a:t>
            </a:r>
            <a:r>
              <a:rPr lang="ru-RU" sz="1400" i="1" dirty="0">
                <a:latin typeface="Cambria" pitchFamily="18" charset="0"/>
              </a:rPr>
              <a:t> </a:t>
            </a:r>
            <a:r>
              <a:rPr lang="ru-RU" sz="1400" dirty="0">
                <a:latin typeface="Cambria" pitchFamily="18" charset="0"/>
              </a:rPr>
              <a:t>относительно диверсифицированную экономику, достаточно квалифицированную рабочую силу, сравнительно благоприятный инвестиционный климат.</a:t>
            </a:r>
            <a:r>
              <a:rPr lang="ru-RU" sz="1400" i="1" dirty="0">
                <a:latin typeface="Cambria" pitchFamily="18" charset="0"/>
              </a:rPr>
              <a:t> </a:t>
            </a:r>
            <a:r>
              <a:rPr lang="ru-RU" sz="1400" dirty="0">
                <a:latin typeface="Cambria" pitchFamily="18" charset="0"/>
              </a:rPr>
              <a:t>Вместе с тем для республики существуют</a:t>
            </a:r>
            <a:r>
              <a:rPr lang="ru-RU" sz="1400" i="1" dirty="0">
                <a:latin typeface="Cambria" pitchFamily="18" charset="0"/>
              </a:rPr>
              <a:t> </a:t>
            </a:r>
            <a:r>
              <a:rPr lang="ru-RU" sz="1400" dirty="0">
                <a:latin typeface="Cambria" pitchFamily="18" charset="0"/>
              </a:rPr>
              <a:t>высокие внешнеполитические риски (угроза вооруженного конфликта с Азербайджаном), также необходимо учитывать транспортную блокаду, незначительную ресурсную базу, наличие социальных противоречий и риски политической дестабилизации.</a:t>
            </a: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266" name="Google Shape;266;g604131d69f_2_0"/>
          <p:cNvSpPr txBox="1">
            <a:spLocks noGrp="1"/>
          </p:cNvSpPr>
          <p:nvPr>
            <p:ph type="body" idx="1"/>
          </p:nvPr>
        </p:nvSpPr>
        <p:spPr>
          <a:xfrm>
            <a:off x="6572125" y="1838325"/>
            <a:ext cx="1990500" cy="23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Население: </a:t>
            </a:r>
            <a:r>
              <a:rPr lang="ru-RU" sz="1100" b="1" dirty="0" smtClean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2.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90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млн. человек.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ВВП: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12.43 млрд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. долларов (МВФ, 2019)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ВВП на душу населения: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4407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долларов (МВФ,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2019)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Основные отрасли экономики: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сельское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хозяйство,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туризм</a:t>
            </a:r>
            <a:endParaRPr sz="11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flipV="1">
            <a:off x="6764145" y="1535374"/>
            <a:ext cx="1752245" cy="43672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145" y="369844"/>
            <a:ext cx="2197276" cy="10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19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604131d69f_2_0"/>
          <p:cNvPicPr preferRelativeResize="0"/>
          <p:nvPr/>
        </p:nvPicPr>
        <p:blipFill rotWithShape="1">
          <a:blip r:embed="rId3">
            <a:alphaModFix/>
          </a:blip>
          <a:srcRect b="2500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604131d69f_2_0"/>
          <p:cNvSpPr txBox="1">
            <a:spLocks noGrp="1"/>
          </p:cNvSpPr>
          <p:nvPr>
            <p:ph type="title"/>
          </p:nvPr>
        </p:nvSpPr>
        <p:spPr>
          <a:xfrm>
            <a:off x="2294425" y="1168250"/>
            <a:ext cx="42777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Roboto Black"/>
                <a:sym typeface="Roboto Black"/>
              </a:rPr>
              <a:t>Кыргызстан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Roboto Black"/>
                <a:sym typeface="Roboto Black"/>
              </a:rPr>
              <a:t>№6 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Roboto Black"/>
              <a:sym typeface="Roboto Black"/>
            </a:endParaRPr>
          </a:p>
        </p:txBody>
      </p:sp>
      <p:pic>
        <p:nvPicPr>
          <p:cNvPr id="263" name="Google Shape;263;g604131d69f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g604131d69f_2_0"/>
          <p:cNvCxnSpPr>
            <a:endCxn id="262" idx="2"/>
          </p:cNvCxnSpPr>
          <p:nvPr/>
        </p:nvCxnSpPr>
        <p:spPr>
          <a:xfrm rot="10800000" flipH="1">
            <a:off x="2385475" y="1643150"/>
            <a:ext cx="2047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g604131d69f_2_0"/>
          <p:cNvSpPr txBox="1">
            <a:spLocks noGrp="1"/>
          </p:cNvSpPr>
          <p:nvPr>
            <p:ph type="body" idx="1"/>
          </p:nvPr>
        </p:nvSpPr>
        <p:spPr>
          <a:xfrm>
            <a:off x="1044055" y="1643149"/>
            <a:ext cx="5341669" cy="286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76200" indent="0" algn="just">
              <a:buNone/>
            </a:pPr>
            <a:r>
              <a:rPr lang="ru-RU" sz="1400" dirty="0" smtClean="0">
                <a:latin typeface="Cambria" pitchFamily="18" charset="0"/>
              </a:rPr>
              <a:t>На </a:t>
            </a:r>
            <a:r>
              <a:rPr lang="ru-RU" sz="1400" dirty="0">
                <a:latin typeface="Cambria" pitchFamily="18" charset="0"/>
              </a:rPr>
              <a:t>пятом месте рейтинга оказался</a:t>
            </a:r>
            <a:r>
              <a:rPr lang="ru-RU" sz="1400" b="1" dirty="0">
                <a:latin typeface="Cambria" pitchFamily="18" charset="0"/>
              </a:rPr>
              <a:t> Кыргызстан</a:t>
            </a:r>
            <a:r>
              <a:rPr lang="ru-RU" sz="1400" i="1" dirty="0">
                <a:latin typeface="Cambria" pitchFamily="18" charset="0"/>
              </a:rPr>
              <a:t> </a:t>
            </a:r>
            <a:r>
              <a:rPr lang="ru-RU" sz="1400" dirty="0">
                <a:latin typeface="Cambria" pitchFamily="18" charset="0"/>
              </a:rPr>
              <a:t>с</a:t>
            </a:r>
            <a:r>
              <a:rPr lang="ru-RU" sz="1400" i="1" dirty="0">
                <a:latin typeface="Cambria" pitchFamily="18" charset="0"/>
              </a:rPr>
              <a:t> </a:t>
            </a:r>
            <a:r>
              <a:rPr lang="ru-RU" sz="1400" dirty="0">
                <a:latin typeface="Cambria" pitchFamily="18" charset="0"/>
              </a:rPr>
              <a:t>относительно либеральным </a:t>
            </a:r>
            <a:r>
              <a:rPr lang="ru-RU" sz="1400" dirty="0" smtClean="0">
                <a:latin typeface="Cambria" pitchFamily="18" charset="0"/>
              </a:rPr>
              <a:t>законодательством. Республика </a:t>
            </a:r>
            <a:r>
              <a:rPr lang="ru-RU" sz="1400" dirty="0">
                <a:latin typeface="Cambria" pitchFamily="18" charset="0"/>
              </a:rPr>
              <a:t>располагает недорогой рабочей силой, благоприятными условиями для развития сельского хозяйства, легкой промышленности и туризма, является участницей страны в работе ЕАЭС и выход на единый рынок объединения. Вместе с тем необходимо отметить вмешательство государства в экономику, имеет место ряд серьезных </a:t>
            </a:r>
            <a:r>
              <a:rPr lang="ru-RU" sz="1400" dirty="0" smtClean="0">
                <a:latin typeface="Cambria" pitchFamily="18" charset="0"/>
              </a:rPr>
              <a:t>прецедентов работы иностранных инвесторов, многократный</a:t>
            </a:r>
            <a:r>
              <a:rPr lang="ru-RU" sz="1400" dirty="0">
                <a:latin typeface="Cambria" pitchFamily="18" charset="0"/>
              </a:rPr>
              <a:t> пересмотр ранее достигнутых соглашений с иностранными инвесторами, </a:t>
            </a:r>
            <a:r>
              <a:rPr lang="ru-RU" sz="1400" dirty="0" smtClean="0">
                <a:latin typeface="Cambria" pitchFamily="18" charset="0"/>
              </a:rPr>
              <a:t>высокие </a:t>
            </a:r>
            <a:r>
              <a:rPr lang="ru-RU" sz="1400" dirty="0">
                <a:latin typeface="Cambria" pitchFamily="18" charset="0"/>
              </a:rPr>
              <a:t>риски политической нестабильности, распространение исламистской идеологии, узость внутреннего рынка, низкая квалификация рабочей силы. 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266" name="Google Shape;266;g604131d69f_2_0"/>
          <p:cNvSpPr txBox="1">
            <a:spLocks noGrp="1"/>
          </p:cNvSpPr>
          <p:nvPr>
            <p:ph type="body" idx="1"/>
          </p:nvPr>
        </p:nvSpPr>
        <p:spPr>
          <a:xfrm>
            <a:off x="6572125" y="1838325"/>
            <a:ext cx="1990500" cy="23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Население: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6.4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млн. человек.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ВВП: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8 млрд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. долларов (МВФ, 2019)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ВВП на душу населения: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1087 долларов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(МВФ,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2019)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Основные отрасли экономики: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сельское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хозяйство, транспортная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сфера, металлургия</a:t>
            </a:r>
            <a:endParaRPr sz="11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66662" y="522526"/>
            <a:ext cx="2690937" cy="131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b="5195"/>
          <a:stretch/>
        </p:blipFill>
        <p:spPr>
          <a:xfrm>
            <a:off x="6671333" y="709205"/>
            <a:ext cx="2080562" cy="91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5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604131d69f_0_1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604131d69f_0_1"/>
          <p:cNvSpPr txBox="1">
            <a:spLocks noGrp="1"/>
          </p:cNvSpPr>
          <p:nvPr>
            <p:ph type="title"/>
          </p:nvPr>
        </p:nvSpPr>
        <p:spPr>
          <a:xfrm>
            <a:off x="1878765" y="500636"/>
            <a:ext cx="3791585" cy="47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</a:pPr>
            <a:r>
              <a:rPr lang="ru-RU" b="1" dirty="0">
                <a:latin typeface="Cambria" panose="02040503050406030204" pitchFamily="18" charset="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Цель исследования</a:t>
            </a:r>
          </a:p>
        </p:txBody>
      </p:sp>
      <p:sp>
        <p:nvSpPr>
          <p:cNvPr id="93" name="Google Shape;93;g604131d69f_0_1"/>
          <p:cNvSpPr txBox="1">
            <a:spLocks noGrp="1"/>
          </p:cNvSpPr>
          <p:nvPr>
            <p:ph type="body" idx="1"/>
          </p:nvPr>
        </p:nvSpPr>
        <p:spPr>
          <a:xfrm>
            <a:off x="2262528" y="1204569"/>
            <a:ext cx="5106600" cy="25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just">
              <a:buNone/>
            </a:pPr>
            <a:r>
              <a:rPr lang="ru-RU" sz="1700" dirty="0">
                <a:latin typeface="Cambria" panose="02040503050406030204" pitchFamily="18" charset="0"/>
                <a:sym typeface="+mn-ea"/>
              </a:rPr>
              <a:t>Основной </a:t>
            </a:r>
            <a:r>
              <a:rPr lang="ru-RU" sz="1700" b="1" dirty="0">
                <a:latin typeface="Cambria" panose="02040503050406030204" pitchFamily="18" charset="0"/>
                <a:sym typeface="+mn-ea"/>
              </a:rPr>
              <a:t>целью</a:t>
            </a:r>
            <a:r>
              <a:rPr lang="ru-RU" sz="1700" dirty="0">
                <a:latin typeface="Cambria" panose="02040503050406030204" pitchFamily="18" charset="0"/>
                <a:sym typeface="+mn-ea"/>
              </a:rPr>
              <a:t> исследования является формирование рейтинга стран Центральной Азии и Южного Кавказа с точки зрения инвестиционной привлекательности, условий ведения бизнеса, политической устойчивости и гарантий зашиты прав инвесторов. </a:t>
            </a:r>
            <a:endParaRPr lang="ru-RU" sz="17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1700" dirty="0">
                <a:latin typeface="Cambria" panose="02040503050406030204" pitchFamily="18" charset="0"/>
                <a:sym typeface="+mn-ea"/>
              </a:rPr>
              <a:t> Оценка инвестиционной привлекательности проводилась на основе анализа развития стран региона, оценки устойчивости работы политических институтов, оценки экономических потенциалов, открытости и «дружелюбности» в отношении внутренних и иностранных инвесторов. </a:t>
            </a:r>
            <a:endParaRPr lang="ru-RU" sz="1700" dirty="0">
              <a:latin typeface="Cambria" panose="020405030504060302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pic>
        <p:nvPicPr>
          <p:cNvPr id="94" name="Google Shape;94;g604131d69f_0_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g604131d69f_0_1"/>
          <p:cNvCxnSpPr/>
          <p:nvPr/>
        </p:nvCxnSpPr>
        <p:spPr>
          <a:xfrm>
            <a:off x="2336956" y="975616"/>
            <a:ext cx="108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604131d69f_2_0"/>
          <p:cNvPicPr preferRelativeResize="0"/>
          <p:nvPr/>
        </p:nvPicPr>
        <p:blipFill rotWithShape="1">
          <a:blip r:embed="rId3">
            <a:alphaModFix/>
          </a:blip>
          <a:srcRect b="25003"/>
          <a:stretch/>
        </p:blipFill>
        <p:spPr>
          <a:xfrm>
            <a:off x="102358" y="16377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604131d69f_2_0"/>
          <p:cNvSpPr txBox="1">
            <a:spLocks noGrp="1"/>
          </p:cNvSpPr>
          <p:nvPr>
            <p:ph type="title"/>
          </p:nvPr>
        </p:nvSpPr>
        <p:spPr>
          <a:xfrm>
            <a:off x="2294425" y="1168250"/>
            <a:ext cx="42777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Roboto Black"/>
                <a:sym typeface="Roboto Black"/>
              </a:rPr>
              <a:t>Таджикистан №7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Roboto Black"/>
              <a:sym typeface="Roboto Black"/>
            </a:endParaRPr>
          </a:p>
        </p:txBody>
      </p:sp>
      <p:pic>
        <p:nvPicPr>
          <p:cNvPr id="263" name="Google Shape;263;g604131d69f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g604131d69f_2_0"/>
          <p:cNvCxnSpPr>
            <a:endCxn id="262" idx="2"/>
          </p:cNvCxnSpPr>
          <p:nvPr/>
        </p:nvCxnSpPr>
        <p:spPr>
          <a:xfrm rot="10800000" flipH="1">
            <a:off x="2385475" y="1643150"/>
            <a:ext cx="2047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g604131d69f_2_0"/>
          <p:cNvSpPr txBox="1">
            <a:spLocks noGrp="1"/>
          </p:cNvSpPr>
          <p:nvPr>
            <p:ph type="body" idx="1"/>
          </p:nvPr>
        </p:nvSpPr>
        <p:spPr>
          <a:xfrm>
            <a:off x="1207827" y="1838325"/>
            <a:ext cx="4145098" cy="260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266" name="Google Shape;266;g604131d69f_2_0"/>
          <p:cNvSpPr txBox="1">
            <a:spLocks noGrp="1"/>
          </p:cNvSpPr>
          <p:nvPr>
            <p:ph type="body" idx="1"/>
          </p:nvPr>
        </p:nvSpPr>
        <p:spPr>
          <a:xfrm>
            <a:off x="6572125" y="1838325"/>
            <a:ext cx="1990500" cy="23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Население: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9.3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млн. человек.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ВВП: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7.5 млрд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. долларов (МВФ, 2019)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ВВП на душу населения: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1073долларов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(МВФ, 2018)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Основные отрасли экономики</a:t>
            </a:r>
            <a:r>
              <a:rPr lang="ru-RU" sz="1100" b="1" dirty="0" smtClean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: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сельское хозяйство,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энергетика</a:t>
            </a:r>
            <a:endParaRPr sz="11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84693" y="740569"/>
            <a:ext cx="2231698" cy="801989"/>
          </a:xfrm>
        </p:spPr>
        <p:txBody>
          <a:bodyPr/>
          <a:lstStyle/>
          <a:p>
            <a:pPr marL="76200" indent="0"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93" y="403592"/>
            <a:ext cx="2277932" cy="11389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4376" y="198761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buNone/>
            </a:pPr>
            <a:r>
              <a:rPr lang="ru-RU" b="1" dirty="0">
                <a:latin typeface="Cambria" pitchFamily="18" charset="0"/>
              </a:rPr>
              <a:t>Таджикистан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занял седьмое место нашего рейтинга, имея недорогую рабочую силу, при наличии ряда полезных ископаемых и благоприятного климата для развития сельского хозяйства. В тоже время республике свойственны неразвитость инфраструктуры, узкий внутренний рынок, высокие риски политической дестабилизации, коррупция и бюрократизм, вмешательство государства в экономику, отсутствие у предпринимателей реальных механизмов защиты своих прав. </a:t>
            </a:r>
          </a:p>
        </p:txBody>
      </p:sp>
    </p:spTree>
    <p:extLst>
      <p:ext uri="{BB962C8B-B14F-4D97-AF65-F5344CB8AC3E}">
        <p14:creationId xmlns:p14="http://schemas.microsoft.com/office/powerpoint/2010/main" val="2654470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604131d69f_2_0"/>
          <p:cNvPicPr preferRelativeResize="0"/>
          <p:nvPr/>
        </p:nvPicPr>
        <p:blipFill rotWithShape="1">
          <a:blip r:embed="rId3">
            <a:alphaModFix/>
          </a:blip>
          <a:srcRect b="25003"/>
          <a:stretch/>
        </p:blipFill>
        <p:spPr>
          <a:xfrm>
            <a:off x="102358" y="16377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604131d69f_2_0"/>
          <p:cNvSpPr txBox="1">
            <a:spLocks noGrp="1"/>
          </p:cNvSpPr>
          <p:nvPr>
            <p:ph type="title"/>
          </p:nvPr>
        </p:nvSpPr>
        <p:spPr>
          <a:xfrm>
            <a:off x="2294425" y="1168250"/>
            <a:ext cx="42777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Roboto Black"/>
                <a:sym typeface="Roboto Black"/>
              </a:rPr>
              <a:t>Туркменистан №8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Roboto Black"/>
              <a:sym typeface="Roboto Black"/>
            </a:endParaRPr>
          </a:p>
        </p:txBody>
      </p:sp>
      <p:pic>
        <p:nvPicPr>
          <p:cNvPr id="263" name="Google Shape;263;g604131d69f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g604131d69f_2_0"/>
          <p:cNvCxnSpPr>
            <a:endCxn id="262" idx="2"/>
          </p:cNvCxnSpPr>
          <p:nvPr/>
        </p:nvCxnSpPr>
        <p:spPr>
          <a:xfrm rot="10800000" flipH="1">
            <a:off x="2385475" y="1643150"/>
            <a:ext cx="2047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g604131d69f_2_0"/>
          <p:cNvSpPr txBox="1">
            <a:spLocks noGrp="1"/>
          </p:cNvSpPr>
          <p:nvPr>
            <p:ph type="body" idx="1"/>
          </p:nvPr>
        </p:nvSpPr>
        <p:spPr>
          <a:xfrm>
            <a:off x="1207827" y="1838325"/>
            <a:ext cx="4145098" cy="260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266" name="Google Shape;266;g604131d69f_2_0"/>
          <p:cNvSpPr txBox="1">
            <a:spLocks noGrp="1"/>
          </p:cNvSpPr>
          <p:nvPr>
            <p:ph type="body" idx="1"/>
          </p:nvPr>
        </p:nvSpPr>
        <p:spPr>
          <a:xfrm>
            <a:off x="6572125" y="1838325"/>
            <a:ext cx="1990500" cy="23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Население: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5.37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млн. человек.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ВВП: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40.76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млрд. долларов (МВФ, 2019)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ВВП на душу населения: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7640 долларов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(МВФ,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2019)</a:t>
            </a:r>
            <a:endParaRPr sz="1100" dirty="0">
              <a:latin typeface="Cambria" panose="02040503050406030204" pitchFamily="18" charset="0"/>
              <a:ea typeface="Cambria" panose="02040503050406030204" pitchFamily="18" charset="0"/>
              <a:cs typeface="Roboto Light"/>
              <a:sym typeface="Roboto Ligh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100" b="1" dirty="0"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Основные отрасли экономики: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добыча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газа, 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сельское </a:t>
            </a:r>
            <a:r>
              <a:rPr lang="ru-RU" sz="1100" dirty="0" smtClean="0">
                <a:latin typeface="Cambria" panose="02040503050406030204" pitchFamily="18" charset="0"/>
                <a:ea typeface="Cambria" panose="02040503050406030204" pitchFamily="18" charset="0"/>
                <a:cs typeface="Roboto Light"/>
                <a:sym typeface="Roboto Light"/>
              </a:rPr>
              <a:t>хозяйство</a:t>
            </a:r>
            <a:endParaRPr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1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312089" y="740570"/>
            <a:ext cx="2204301" cy="828924"/>
          </a:xfrm>
        </p:spPr>
        <p:txBody>
          <a:bodyPr/>
          <a:lstStyle/>
          <a:p>
            <a:r>
              <a:rPr lang="ru-RU" dirty="0" smtClean="0"/>
              <a:t>газа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31" y="365596"/>
            <a:ext cx="2062310" cy="13751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1224" y="1740739"/>
            <a:ext cx="5343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>
                <a:latin typeface="Cambria" pitchFamily="18" charset="0"/>
              </a:rPr>
              <a:t>Туркменистан </a:t>
            </a:r>
            <a:r>
              <a:rPr lang="ru-RU" dirty="0">
                <a:latin typeface="Cambria" pitchFamily="18" charset="0"/>
              </a:rPr>
              <a:t>замыкает наш рейтинг, так как несмотря на наличие больших запасов углеводородов, имеющийся транзитный потенциал, политическую  стабильность и преемственность экономического курса, принятие властями мер по реформированию экономики, поддержанию стабильности в обществе. Республика имеет жесткую политическую модель, которая предполагает серьезный  контроль за любой экономической активностью в стране, республике свойственна  слабая защита прав собственности, </a:t>
            </a:r>
            <a:r>
              <a:rPr lang="ru-RU" dirty="0" smtClean="0">
                <a:latin typeface="Cambria" pitchFamily="18" charset="0"/>
              </a:rPr>
              <a:t>высокая </a:t>
            </a:r>
            <a:r>
              <a:rPr lang="ru-RU" dirty="0">
                <a:latin typeface="Cambria" pitchFamily="18" charset="0"/>
              </a:rPr>
              <a:t>коррупция и бюрократизм,  а также риск дестабилизации из-за кризиса в Афганистане, зависимость от экспорта углеводородов</a:t>
            </a:r>
          </a:p>
        </p:txBody>
      </p:sp>
    </p:spTree>
    <p:extLst>
      <p:ext uri="{BB962C8B-B14F-4D97-AF65-F5344CB8AC3E}">
        <p14:creationId xmlns:p14="http://schemas.microsoft.com/office/powerpoint/2010/main" val="3232894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604131d69f_0_146"/>
          <p:cNvPicPr preferRelativeResize="0"/>
          <p:nvPr/>
        </p:nvPicPr>
        <p:blipFill rotWithShape="1">
          <a:blip r:embed="rId3"/>
          <a:srcRect b="2500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604131d69f_0_146"/>
          <p:cNvSpPr txBox="1">
            <a:spLocks noGrp="1"/>
          </p:cNvSpPr>
          <p:nvPr>
            <p:ph type="title"/>
          </p:nvPr>
        </p:nvSpPr>
        <p:spPr>
          <a:xfrm>
            <a:off x="1462112" y="209242"/>
            <a:ext cx="6219775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</a:pPr>
            <a:r>
              <a:rPr lang="ru-RU" sz="2800" b="1" dirty="0" smtClean="0">
                <a:latin typeface="Cambria" panose="02040503050406030204" pitchFamily="18" charset="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Продукты и услуги</a:t>
            </a:r>
            <a:endParaRPr sz="2800" b="1" dirty="0">
              <a:latin typeface="Cambria" panose="02040503050406030204" pitchFamily="18" charset="0"/>
              <a:ea typeface="Roboto Black" panose="02000000000000000000"/>
              <a:cs typeface="Roboto Black" panose="02000000000000000000"/>
              <a:sym typeface="Roboto Black" panose="02000000000000000000"/>
            </a:endParaRPr>
          </a:p>
        </p:txBody>
      </p:sp>
      <p:pic>
        <p:nvPicPr>
          <p:cNvPr id="231" name="Google Shape;231;g604131d69f_0_14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g604131d69f_0_146"/>
          <p:cNvCxnSpPr/>
          <p:nvPr/>
        </p:nvCxnSpPr>
        <p:spPr>
          <a:xfrm>
            <a:off x="1652550" y="1115523"/>
            <a:ext cx="292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Google Shape;233;g604131d69f_0_146"/>
          <p:cNvSpPr txBox="1">
            <a:spLocks noGrp="1"/>
          </p:cNvSpPr>
          <p:nvPr>
            <p:ph type="body" idx="1"/>
          </p:nvPr>
        </p:nvSpPr>
        <p:spPr>
          <a:xfrm>
            <a:off x="1201003" y="893384"/>
            <a:ext cx="7581331" cy="4161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 Light" panose="0200000000000000000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lvl="0" algn="just"/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Полный пакет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«Карта инвестиционной привлекательности стран Центральной Азии и Южного Кавказа 2020»  - вы получаете полный обзор инвестиционного климата, возможностей для вашего бизнеса и присутствующих рисков.  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Стоимость </a:t>
            </a: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150 тыс. рублей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+ бесплатная консультация (1 час) по выбранному вами сектору экономике или стране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ru-RU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Страновой</a:t>
            </a: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 пакет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(обзор всех аспектов инвестиционного климата и анализ возможностей/рисков, но уже для отдельно взятой, интересующей вас стране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). Стоимость </a:t>
            </a: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40 тыс. рублей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lvl="0" algn="just"/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Отраслевой пакет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(обзор отдельного сектора Карты, например, обзор политических рисков всех стран 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региона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или сравнительный анализ инвестиционного законодательства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Стоимость </a:t>
            </a:r>
            <a:r>
              <a:rPr lang="ru-RU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40 </a:t>
            </a: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тыс. рублей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Консультация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(обзор интересующего вас сектора экономики или инвестиционного климата страны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). Стоимость </a:t>
            </a: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20 тыс. рублей час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latin typeface="Roboto Light" panose="0200000000000000000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797031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g604131d69f_6_19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604131d69f_6_19"/>
          <p:cNvSpPr txBox="1">
            <a:spLocks noGrp="1"/>
          </p:cNvSpPr>
          <p:nvPr>
            <p:ph type="title"/>
          </p:nvPr>
        </p:nvSpPr>
        <p:spPr>
          <a:xfrm>
            <a:off x="2227744" y="724775"/>
            <a:ext cx="2949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</a:pPr>
            <a:r>
              <a:rPr lang="ru-RU" b="1" i="1" dirty="0">
                <a:latin typeface="Cambria" panose="02040503050406030204" pitchFamily="18" charset="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Контакты</a:t>
            </a:r>
            <a:endParaRPr b="1" i="1" dirty="0">
              <a:latin typeface="Cambria" panose="02040503050406030204" pitchFamily="18" charset="0"/>
              <a:ea typeface="Roboto Black" panose="02000000000000000000"/>
              <a:cs typeface="Roboto Black" panose="02000000000000000000"/>
              <a:sym typeface="Roboto Black" panose="02000000000000000000"/>
            </a:endParaRPr>
          </a:p>
        </p:txBody>
      </p:sp>
      <p:sp>
        <p:nvSpPr>
          <p:cNvPr id="296" name="Google Shape;296;g604131d69f_6_19"/>
          <p:cNvSpPr txBox="1">
            <a:spLocks noGrp="1"/>
          </p:cNvSpPr>
          <p:nvPr>
            <p:ph type="body" idx="1"/>
          </p:nvPr>
        </p:nvSpPr>
        <p:spPr>
          <a:xfrm>
            <a:off x="2056294" y="1485575"/>
            <a:ext cx="6078049" cy="28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uFill>
                  <a:noFill/>
                </a:uFill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  <a:hlinkClick r:id="rId4"/>
              </a:rPr>
              <a:t>WebSite: </a:t>
            </a:r>
            <a:r>
              <a:rPr lang="ru-RU" sz="1400" b="1" dirty="0">
                <a:uFill>
                  <a:noFill/>
                </a:uFill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  <a:hlinkClick r:id="rId4"/>
              </a:rPr>
              <a:t>www.e-ced.ru/en</a:t>
            </a:r>
            <a:endParaRPr sz="1400" b="1" dirty="0"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Cambria" panose="02040503050406030204" pitchFamily="18" charset="0"/>
                <a:ea typeface="Roboto" panose="02000000000000000000"/>
                <a:cs typeface="Roboto" panose="02000000000000000000"/>
                <a:sym typeface="Roboto" panose="02000000000000000000"/>
              </a:rPr>
              <a:t>Станислав </a:t>
            </a:r>
            <a:r>
              <a:rPr lang="ru-RU" sz="1400" b="1" dirty="0" err="1">
                <a:latin typeface="Cambria" panose="02040503050406030204" pitchFamily="18" charset="0"/>
                <a:ea typeface="Roboto" panose="02000000000000000000"/>
                <a:cs typeface="Roboto" panose="02000000000000000000"/>
                <a:sym typeface="Roboto" panose="02000000000000000000"/>
              </a:rPr>
              <a:t>Притчин</a:t>
            </a:r>
            <a:endParaRPr sz="1400" b="1" dirty="0">
              <a:latin typeface="Cambria" panose="02040503050406030204" pitchFamily="18" charset="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Ph: </a:t>
            </a:r>
            <a:r>
              <a:rPr lang="ru-RU" sz="14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+79269845543</a:t>
            </a:r>
            <a:endParaRPr sz="1400" dirty="0"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uFill>
                  <a:noFill/>
                </a:uFill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  <a:hlinkClick r:id="rId5"/>
              </a:rPr>
              <a:t>Email: </a:t>
            </a:r>
            <a:r>
              <a:rPr lang="ru-RU" sz="1400" dirty="0">
                <a:solidFill>
                  <a:srgbClr val="0070C0"/>
                </a:solidFill>
                <a:uFill>
                  <a:noFill/>
                </a:uFill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  <a:hlinkClick r:id="rId5"/>
              </a:rPr>
              <a:t>Pritchin.Stanislav@gmail.com</a:t>
            </a:r>
            <a:endParaRPr lang="ru-RU" sz="1400" dirty="0">
              <a:solidFill>
                <a:srgbClr val="0070C0"/>
              </a:solidFill>
              <a:uFill>
                <a:noFill/>
              </a:uFill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uFill>
                  <a:noFill/>
                </a:uFill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  <a:hlinkClick r:id="rId6"/>
              </a:rPr>
              <a:t>             </a:t>
            </a:r>
            <a:r>
              <a:rPr lang="ru-RU" sz="1400" dirty="0">
                <a:uFill>
                  <a:noFill/>
                </a:uFill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  <a:hlinkClick r:id="rId6"/>
              </a:rPr>
              <a:t>Pritchin.Stanislav@yandex.ru</a:t>
            </a:r>
            <a:endParaRPr lang="ru-RU" sz="1400" dirty="0">
              <a:uFill>
                <a:noFill/>
              </a:uFill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Roboto Light" panose="0200000000000000000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pic>
        <p:nvPicPr>
          <p:cNvPr id="297" name="Google Shape;297;g604131d69f_6_19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g604131d69f_6_19"/>
          <p:cNvCxnSpPr>
            <a:endCxn id="295" idx="2"/>
          </p:cNvCxnSpPr>
          <p:nvPr/>
        </p:nvCxnSpPr>
        <p:spPr>
          <a:xfrm>
            <a:off x="2318944" y="1256975"/>
            <a:ext cx="138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Google Shape;294;g604131d69f_6_19"/>
          <p:cNvPicPr preferRelativeResize="0"/>
          <p:nvPr/>
        </p:nvPicPr>
        <p:blipFill rotWithShape="1">
          <a:blip r:embed="rId2"/>
          <a:srcRect t="11550" b="13447"/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43374" y="152981"/>
            <a:ext cx="1696893" cy="7750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47900" y="2306559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" panose="02040503050406030204" pitchFamily="18" charset="0"/>
              </a:rPr>
              <a:t>Thank you for your attention! </a:t>
            </a:r>
            <a:endParaRPr lang="ru-RU" sz="2800" i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3281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Google Shape;91;g604131d69f_0_1"/>
          <p:cNvPicPr preferRelativeResize="0"/>
          <p:nvPr/>
        </p:nvPicPr>
        <p:blipFill rotWithShape="1">
          <a:blip r:embed="rId3"/>
          <a:srcRect l="10162" r="14837" b="-2"/>
          <a:stretch>
            <a:fillRect/>
          </a:stretch>
        </p:blipFill>
        <p:spPr>
          <a:xfrm>
            <a:off x="5136688" y="1328308"/>
            <a:ext cx="3378661" cy="337866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</p:spPr>
      </p:pic>
      <p:sp>
        <p:nvSpPr>
          <p:cNvPr id="110" name="Arc 10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189197" flipV="1">
            <a:off x="5235395" y="1447355"/>
            <a:ext cx="3417474" cy="3417474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725741" y="1476787"/>
            <a:ext cx="500006" cy="4864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" name="Google Shape;103;g604131d69f_0_1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604131d69f_0_1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2100" b="1" kern="1200" dirty="0" err="1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Итоги</a:t>
            </a:r>
            <a:r>
              <a:rPr lang="en-US" sz="2100" b="1" kern="12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2100" b="1" kern="1200" dirty="0" err="1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развития</a:t>
            </a:r>
            <a:r>
              <a:rPr lang="en-US" sz="2100" b="1" kern="12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2100" b="1" kern="1200" dirty="0" err="1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экономик</a:t>
            </a:r>
            <a:r>
              <a:rPr lang="en-US" sz="2100" b="1" kern="12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2100" b="1" kern="1200" dirty="0" err="1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стран</a:t>
            </a:r>
            <a:r>
              <a:rPr lang="en-US" sz="2100" b="1" kern="12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br>
              <a:rPr lang="en-US" sz="2100" b="1" kern="12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en-US" sz="2100" b="1" kern="1200" dirty="0" err="1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Центральной</a:t>
            </a:r>
            <a:r>
              <a:rPr lang="en-US" sz="2100" b="1" kern="12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br>
              <a:rPr lang="en-US" sz="2100" b="1" kern="12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en-US" sz="2100" b="1" kern="1200" dirty="0" err="1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Азии</a:t>
            </a:r>
            <a:r>
              <a:rPr lang="en-US" sz="2100" b="1" kern="12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 и </a:t>
            </a:r>
            <a:r>
              <a:rPr lang="en-US" sz="2100" b="1" kern="1200" dirty="0" err="1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Южного</a:t>
            </a:r>
            <a:r>
              <a:rPr lang="en-US" sz="2100" b="1" kern="12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2100" b="1" kern="1200" dirty="0" err="1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Кавказа</a:t>
            </a:r>
            <a:r>
              <a:rPr lang="en-US" sz="2100" b="1" kern="12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 с 1991 </a:t>
            </a:r>
            <a:r>
              <a:rPr lang="en-US" sz="2100" b="1" kern="1200" dirty="0" err="1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года</a:t>
            </a:r>
            <a:endParaRPr lang="en-US" sz="2100" b="1" kern="1200" dirty="0">
              <a:solidFill>
                <a:schemeClr val="tx1"/>
              </a:solidFill>
              <a:latin typeface="Cambria" panose="02040503050406030204" pitchFamily="18" charset="0"/>
              <a:ea typeface="+mj-ea"/>
              <a:cs typeface="+mj-cs"/>
              <a:sym typeface="Roboto Black" panose="02000000000000000000"/>
            </a:endParaRPr>
          </a:p>
        </p:txBody>
      </p:sp>
      <p:sp>
        <p:nvSpPr>
          <p:cNvPr id="102" name="Google Shape;102;g604131d69f_0_11"/>
          <p:cNvSpPr txBox="1">
            <a:spLocks noGrp="1"/>
          </p:cNvSpPr>
          <p:nvPr>
            <p:ph type="body" idx="1"/>
          </p:nvPr>
        </p:nvSpPr>
        <p:spPr>
          <a:xfrm>
            <a:off x="628650" y="1255836"/>
            <a:ext cx="4045020" cy="326350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kern="120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  <a:sym typeface="Roboto Light" panose="02000000000000000000"/>
            </a:endParaRPr>
          </a:p>
          <a:p>
            <a:pPr marL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Страны Центральной Азии и Южного Кавказа в 2020 году отп</a:t>
            </a:r>
            <a:r>
              <a:rPr lang="ru-RU" altLang="en-US" sz="1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разднуют</a:t>
            </a:r>
            <a:r>
              <a:rPr lang="en-US" sz="1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 29-летие со дня получения независимости. Это достаточный срок, чтобы сформировать новую модель экономики, обозначить долгосрочные цели развития, разработать модели взаимодействия с инвесторами в том числе иностранными.  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За редким исключением странам региона не удалось достичь серьезных успехов в создании конкурентной, диверсифицированной, открытой экономики, с действенной системой защиты частной собственности и прав инвесторов. Более того, в основном страны региона не ставили для себя подобной цели, и с самого начала независимости максимально использовали промышленное наследие СССР, использовали сформировавшийся уклад экономики. </a:t>
            </a:r>
          </a:p>
          <a:p>
            <a:pPr marL="177800" lvl="0" indent="-228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604131d69f_0_137"/>
          <p:cNvPicPr preferRelativeResize="0"/>
          <p:nvPr/>
        </p:nvPicPr>
        <p:blipFill rotWithShape="1">
          <a:blip r:embed="rId3"/>
          <a:srcRect b="2500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604131d69f_0_137"/>
          <p:cNvSpPr txBox="1">
            <a:spLocks noGrp="1"/>
          </p:cNvSpPr>
          <p:nvPr>
            <p:ph type="title"/>
          </p:nvPr>
        </p:nvSpPr>
        <p:spPr>
          <a:xfrm>
            <a:off x="1838174" y="523079"/>
            <a:ext cx="42777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</a:pPr>
            <a:r>
              <a:rPr lang="ru-RU" b="1" dirty="0">
                <a:latin typeface="Cambria" panose="02040503050406030204" pitchFamily="18" charset="0"/>
                <a:ea typeface="Roboto Black" panose="02000000000000000000"/>
                <a:cs typeface="Roboto Black" panose="02000000000000000000"/>
                <a:sym typeface="Roboto Black" panose="02000000000000000000"/>
              </a:rPr>
              <a:t>География исследования</a:t>
            </a:r>
            <a:endParaRPr b="1" dirty="0">
              <a:latin typeface="Cambria" panose="02040503050406030204" pitchFamily="18" charset="0"/>
              <a:ea typeface="Roboto Black" panose="02000000000000000000"/>
              <a:cs typeface="Roboto Black" panose="02000000000000000000"/>
              <a:sym typeface="Roboto Black" panose="02000000000000000000"/>
            </a:endParaRPr>
          </a:p>
        </p:txBody>
      </p:sp>
      <p:pic>
        <p:nvPicPr>
          <p:cNvPr id="221" name="Google Shape;221;g604131d69f_0_13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g604131d69f_0_137"/>
          <p:cNvCxnSpPr/>
          <p:nvPr/>
        </p:nvCxnSpPr>
        <p:spPr>
          <a:xfrm>
            <a:off x="1916018" y="997979"/>
            <a:ext cx="108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Google Shape;223;g604131d69f_0_137"/>
          <p:cNvSpPr txBox="1">
            <a:spLocks noGrp="1"/>
          </p:cNvSpPr>
          <p:nvPr>
            <p:ph type="body" idx="1"/>
          </p:nvPr>
        </p:nvSpPr>
        <p:spPr>
          <a:xfrm>
            <a:off x="859810" y="1787857"/>
            <a:ext cx="3927126" cy="177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Центральная Азия и Южный Кавказ, страны с ограниченными по емкости,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но потенциально</a:t>
            </a:r>
            <a:r>
              <a:rPr lang="en-US" sz="16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>инвестиционно-привлекательными рынками.</a:t>
            </a:r>
            <a:endParaRPr sz="1600" dirty="0">
              <a:latin typeface="Cambria" panose="02040503050406030204" pitchFamily="18" charset="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latin typeface="Roboto Light" panose="02000000000000000000"/>
              <a:ea typeface="Roboto Light" panose="02000000000000000000"/>
              <a:cs typeface="Roboto Light" panose="02000000000000000000"/>
              <a:sym typeface="Roboto Light" panose="020000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pic>
        <p:nvPicPr>
          <p:cNvPr id="224" name="Google Shape;224;g604131d69f_0_13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252374" y="1453981"/>
            <a:ext cx="3322500" cy="240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924335" y="197893"/>
            <a:ext cx="5889008" cy="84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1173707" y="1241947"/>
            <a:ext cx="3317768" cy="336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3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512" y="251126"/>
            <a:ext cx="8562974" cy="745772"/>
          </a:xfrm>
        </p:spPr>
        <p:txBody>
          <a:bodyPr>
            <a:noAutofit/>
          </a:bodyPr>
          <a:lstStyle/>
          <a:p>
            <a:pPr marL="7620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ea typeface="Roboto Black" panose="02000000000000000000" charset="0"/>
              </a:rPr>
              <a:t>Позиции в международных инвестиционно-кредитных рейтингах</a:t>
            </a:r>
            <a:endParaRPr lang="ru-RU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873358"/>
              </p:ext>
            </p:extLst>
          </p:nvPr>
        </p:nvGraphicFramePr>
        <p:xfrm>
          <a:off x="1144729" y="1122272"/>
          <a:ext cx="6854540" cy="315491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237298"/>
                <a:gridCol w="1205513"/>
                <a:gridCol w="1416665"/>
                <a:gridCol w="1497532"/>
                <a:gridCol w="1497532"/>
              </a:tblGrid>
              <a:tr h="70866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Страна/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критерий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Рейтинг кредитных агентств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Индекс восприятия коррупции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Рейтинг 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Doing Business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Итог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6396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Азербайджан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3.83</a:t>
                      </a:r>
                      <a:endParaRPr lang="ru-RU" sz="1100" b="1" i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47335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Армения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3.5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3.16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38912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Грузия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100" b="1" i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100" b="1" i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6396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Казахстан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6396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Киргизия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6396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Таджикистан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1.5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1.5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1.66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6396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Туркменистан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i="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0.33</a:t>
                      </a:r>
                      <a:endParaRPr lang="ru-RU" sz="1100" b="1" i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6396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Узбекистан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3.5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1.5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100" b="1" i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2.66</a:t>
                      </a:r>
                      <a:endParaRPr lang="ru-RU" sz="1100" b="1" i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Google Shape;221;g604131d69f_0_13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-9553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924335" y="73094"/>
            <a:ext cx="5889008" cy="84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ea typeface="Roboto Black" panose="02000000000000000000" charset="0"/>
              </a:rPr>
              <a:t>Позиции в международных инвестиционно-кредитных рейтингах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  <a:ea typeface="Roboto Black" panose="02000000000000000000" charset="0"/>
            </a:endParaRPr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1551071" y="1151764"/>
            <a:ext cx="3317768" cy="336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Почти все страны Центральной Азии и Южного Кавказа, а также работающие в них компании присутствуют в ведущих </a:t>
            </a:r>
            <a:r>
              <a:rPr lang="ru-RU" sz="1400" dirty="0" err="1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страновых</a:t>
            </a:r>
            <a:r>
              <a:rPr lang="ru-RU" sz="1400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 кредитных рейтингах таких как</a:t>
            </a:r>
            <a:r>
              <a:rPr lang="ru-RU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Doing Business</a:t>
            </a:r>
            <a:r>
              <a:rPr lang="ru-RU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Moody</a:t>
            </a:r>
            <a:r>
              <a:rPr lang="ru-RU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’</a:t>
            </a:r>
            <a:r>
              <a:rPr lang="en-US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s</a:t>
            </a:r>
            <a:r>
              <a:rPr lang="ru-RU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Fitch</a:t>
            </a:r>
            <a:r>
              <a:rPr lang="ru-RU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, </a:t>
            </a:r>
            <a:r>
              <a:rPr lang="en-US" sz="1400" b="1" dirty="0" err="1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Standart</a:t>
            </a:r>
            <a:r>
              <a:rPr lang="ru-RU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&amp;</a:t>
            </a:r>
            <a:r>
              <a:rPr lang="en-US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Poor</a:t>
            </a:r>
            <a:r>
              <a:rPr lang="ru-RU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’</a:t>
            </a:r>
            <a:r>
              <a:rPr lang="en-US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s</a:t>
            </a:r>
            <a:r>
              <a:rPr lang="ru-RU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, </a:t>
            </a:r>
            <a:r>
              <a:rPr lang="ru-RU" sz="1400" b="1" dirty="0" err="1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Transparency</a:t>
            </a:r>
            <a:r>
              <a:rPr lang="ru-RU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International</a:t>
            </a:r>
            <a:r>
              <a:rPr lang="ru-RU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.  </a:t>
            </a:r>
            <a:r>
              <a:rPr lang="ru-RU" sz="1400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Все эти </a:t>
            </a:r>
            <a:r>
              <a:rPr lang="ru-RU" sz="1400" dirty="0" err="1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рэнкинги</a:t>
            </a:r>
            <a:r>
              <a:rPr lang="ru-RU" sz="1400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 специализированных организаций крайне важны для понимания общей инвестиционной привлекательности стран.</a:t>
            </a:r>
          </a:p>
          <a:p>
            <a:pPr marL="0" marR="0" lvl="0" indent="0" algn="just" rtl="0" eaLnBrk="1" fontAlgn="auto" latinLnBrk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По результатам анализа позиций стран в данных </a:t>
            </a:r>
            <a:r>
              <a:rPr lang="ru-RU" sz="1400" dirty="0" err="1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рэнкингах</a:t>
            </a:r>
            <a:r>
              <a:rPr lang="ru-RU" sz="1400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 в нашем рейтинге </a:t>
            </a:r>
            <a:r>
              <a:rPr lang="ru-RU" sz="1400" b="1" dirty="0">
                <a:latin typeface="Cambria" panose="02040503050406030204" pitchFamily="18" charset="0"/>
                <a:ea typeface="Roboto" panose="02000000000000000000" charset="0"/>
                <a:cs typeface="Calibri" panose="020F0502020204030204" pitchFamily="34" charset="0"/>
              </a:rPr>
              <a:t>они расположились следующим образом:  </a:t>
            </a: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71225" y="1208640"/>
            <a:ext cx="3350713" cy="3548418"/>
          </a:xfrm>
        </p:spPr>
        <p:txBody>
          <a:bodyPr>
            <a:normAutofit/>
          </a:bodyPr>
          <a:lstStyle/>
          <a:p>
            <a:pPr fontAlgn="t"/>
            <a:r>
              <a:rPr lang="ru-RU" sz="1600" b="1" i="1" dirty="0">
                <a:latin typeface="Cambria" panose="02040503050406030204" pitchFamily="18" charset="0"/>
                <a:ea typeface="Roboto" panose="02000000000000000000" charset="0"/>
              </a:rPr>
              <a:t>1. Грузия</a:t>
            </a:r>
            <a:endParaRPr lang="ru-RU" sz="1600" dirty="0">
              <a:latin typeface="Cambria" panose="02040503050406030204" pitchFamily="18" charset="0"/>
              <a:ea typeface="Roboto" panose="02000000000000000000" charset="0"/>
            </a:endParaRPr>
          </a:p>
          <a:p>
            <a:pPr fontAlgn="t"/>
            <a:r>
              <a:rPr lang="ru-RU" sz="1600" i="1" dirty="0">
                <a:latin typeface="Cambria" panose="02040503050406030204" pitchFamily="18" charset="0"/>
                <a:ea typeface="Roboto" panose="02000000000000000000" charset="0"/>
              </a:rPr>
              <a:t>2. Казахстан</a:t>
            </a:r>
            <a:endParaRPr lang="ru-RU" sz="1600" dirty="0">
              <a:latin typeface="Cambria" panose="02040503050406030204" pitchFamily="18" charset="0"/>
              <a:ea typeface="Roboto" panose="02000000000000000000" charset="0"/>
            </a:endParaRPr>
          </a:p>
          <a:p>
            <a:pPr fontAlgn="t"/>
            <a:r>
              <a:rPr lang="ru-RU" sz="1600" i="1" dirty="0">
                <a:latin typeface="Cambria" panose="02040503050406030204" pitchFamily="18" charset="0"/>
                <a:ea typeface="Roboto" panose="02000000000000000000" charset="0"/>
              </a:rPr>
              <a:t>3. Азербайджан</a:t>
            </a:r>
            <a:endParaRPr lang="ru-RU" sz="1600" dirty="0">
              <a:latin typeface="Cambria" panose="02040503050406030204" pitchFamily="18" charset="0"/>
              <a:ea typeface="Roboto" panose="02000000000000000000" charset="0"/>
            </a:endParaRPr>
          </a:p>
          <a:p>
            <a:pPr fontAlgn="t"/>
            <a:r>
              <a:rPr lang="ru-RU" sz="1600" i="1" dirty="0">
                <a:latin typeface="Cambria" panose="02040503050406030204" pitchFamily="18" charset="0"/>
                <a:ea typeface="Roboto" panose="02000000000000000000" charset="0"/>
              </a:rPr>
              <a:t>4. Узбекистан</a:t>
            </a:r>
            <a:endParaRPr lang="ru-RU" sz="1600" dirty="0">
              <a:latin typeface="Cambria" panose="02040503050406030204" pitchFamily="18" charset="0"/>
              <a:ea typeface="Roboto" panose="02000000000000000000" charset="0"/>
            </a:endParaRPr>
          </a:p>
          <a:p>
            <a:pPr fontAlgn="t"/>
            <a:r>
              <a:rPr lang="ru-RU" sz="1600" i="1" dirty="0">
                <a:latin typeface="Cambria" panose="02040503050406030204" pitchFamily="18" charset="0"/>
                <a:ea typeface="Roboto" panose="02000000000000000000" charset="0"/>
              </a:rPr>
              <a:t>5.Армения</a:t>
            </a:r>
            <a:endParaRPr lang="ru-RU" sz="1600" dirty="0">
              <a:latin typeface="Cambria" panose="02040503050406030204" pitchFamily="18" charset="0"/>
              <a:ea typeface="Roboto" panose="02000000000000000000" charset="0"/>
            </a:endParaRPr>
          </a:p>
          <a:p>
            <a:pPr fontAlgn="t"/>
            <a:r>
              <a:rPr lang="ru-RU" sz="1600" i="1" dirty="0">
                <a:latin typeface="Cambria" panose="02040503050406030204" pitchFamily="18" charset="0"/>
                <a:ea typeface="Roboto" panose="02000000000000000000" charset="0"/>
              </a:rPr>
              <a:t>6. Кыргызстан</a:t>
            </a:r>
            <a:endParaRPr lang="ru-RU" sz="1600" dirty="0">
              <a:latin typeface="Cambria" panose="02040503050406030204" pitchFamily="18" charset="0"/>
              <a:ea typeface="Roboto" panose="02000000000000000000" charset="0"/>
            </a:endParaRPr>
          </a:p>
          <a:p>
            <a:pPr fontAlgn="t"/>
            <a:r>
              <a:rPr lang="ru-RU" sz="1600" i="1" dirty="0">
                <a:latin typeface="Cambria" panose="02040503050406030204" pitchFamily="18" charset="0"/>
                <a:ea typeface="Roboto" panose="02000000000000000000" charset="0"/>
              </a:rPr>
              <a:t>7. Таджикистан</a:t>
            </a:r>
            <a:endParaRPr lang="ru-RU" sz="1600" dirty="0">
              <a:latin typeface="Cambria" panose="02040503050406030204" pitchFamily="18" charset="0"/>
              <a:ea typeface="Roboto" panose="02000000000000000000" charset="0"/>
            </a:endParaRPr>
          </a:p>
          <a:p>
            <a:pPr fontAlgn="t"/>
            <a:r>
              <a:rPr lang="ru-RU" sz="1600" i="1" dirty="0">
                <a:latin typeface="Cambria" panose="02040503050406030204" pitchFamily="18" charset="0"/>
                <a:ea typeface="Roboto" panose="02000000000000000000" charset="0"/>
              </a:rPr>
              <a:t>8. Туркменистан</a:t>
            </a:r>
            <a:endParaRPr lang="ru-RU" sz="1600" dirty="0">
              <a:latin typeface="Cambria" panose="02040503050406030204" pitchFamily="18" charset="0"/>
              <a:ea typeface="Roboto" panose="02000000000000000000" charset="0"/>
            </a:endParaRPr>
          </a:p>
          <a:p>
            <a:endParaRPr lang="ru-RU" dirty="0"/>
          </a:p>
        </p:txBody>
      </p:sp>
      <p:pic>
        <p:nvPicPr>
          <p:cNvPr id="7" name="Google Shape;103;g604131d69f_0_1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924335" y="197893"/>
            <a:ext cx="5889008" cy="84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1173707" y="1241947"/>
            <a:ext cx="3317768" cy="336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3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609" y="276367"/>
            <a:ext cx="6856779" cy="689212"/>
          </a:xfrm>
        </p:spPr>
        <p:txBody>
          <a:bodyPr/>
          <a:lstStyle/>
          <a:p>
            <a:pPr marL="76200" indent="0" algn="ctr">
              <a:buNone/>
            </a:pPr>
            <a:r>
              <a:rPr lang="ru-RU" dirty="0">
                <a:latin typeface="Cambria" panose="02040503050406030204" pitchFamily="18" charset="0"/>
              </a:rPr>
              <a:t>Макроэкономические показатели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9999" y="916430"/>
          <a:ext cx="7123997" cy="309845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534766"/>
                <a:gridCol w="1199502"/>
                <a:gridCol w="1409601"/>
                <a:gridCol w="1490064"/>
                <a:gridCol w="1490064"/>
              </a:tblGrid>
              <a:tr h="102743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Страна/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критерий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Размер экономики и емкость рынка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Покупательская способность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Внешняя торговля (размер, </a:t>
                      </a:r>
                      <a:r>
                        <a:rPr lang="ru-RU" sz="1200" dirty="0" err="1">
                          <a:effectLst/>
                          <a:latin typeface="Cambria" panose="02040503050406030204" pitchFamily="18" charset="0"/>
                        </a:rPr>
                        <a:t>диверсифецированность</a:t>
                      </a: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, сальдо торговли)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Итог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31974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Азербайджан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3.83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39730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Армения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9925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Грузия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3.5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2.5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1094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Казахстан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21094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Киргизия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1094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Таджикистан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1.5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1.5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1.66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</a:tr>
              <a:tr h="21094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Туркменистан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1.5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3.5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1094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Узбекистан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2.5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font16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  <a:ea typeface="SimSun" panose="02010600030101010101" pitchFamily="2" charset="-122"/>
                          <a:cs typeface="font168"/>
                        </a:rPr>
                        <a:t>3.5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Google Shape;221;g604131d69f_0_13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04131d69f_0_82"/>
          <p:cNvPicPr preferRelativeResize="0"/>
          <p:nvPr/>
        </p:nvPicPr>
        <p:blipFill rotWithShape="1">
          <a:blip r:embed="rId3"/>
          <a:srcRect t="11550" b="1344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604131d69f_0_82"/>
          <p:cNvSpPr txBox="1">
            <a:spLocks noGrp="1"/>
          </p:cNvSpPr>
          <p:nvPr>
            <p:ph type="body" idx="1"/>
          </p:nvPr>
        </p:nvSpPr>
        <p:spPr>
          <a:xfrm>
            <a:off x="1627496" y="167185"/>
            <a:ext cx="5889008" cy="84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cs typeface="Rockwell Nova" panose="02060503020205020403" charset="0"/>
              </a:rPr>
              <a:t>Макроэкономические показатели</a:t>
            </a:r>
            <a:endParaRPr sz="1700" dirty="0">
              <a:solidFill>
                <a:schemeClr val="tx1"/>
              </a:solidFill>
              <a:latin typeface="Cambria" panose="02040503050406030204" pitchFamily="18" charset="0"/>
              <a:cs typeface="Rockwell Nova" panose="02060503020205020403" charset="0"/>
            </a:endParaRPr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700" dirty="0">
              <a:solidFill>
                <a:schemeClr val="tx1"/>
              </a:solidFill>
              <a:latin typeface="Rockwell Nova" panose="02060503020205020403" charset="0"/>
              <a:cs typeface="Rockwell Nova" panose="02060503020205020403" charset="0"/>
            </a:endParaRPr>
          </a:p>
        </p:txBody>
      </p:sp>
      <p:sp>
        <p:nvSpPr>
          <p:cNvPr id="175" name="Google Shape;175;g604131d69f_0_82"/>
          <p:cNvSpPr txBox="1">
            <a:spLocks noGrp="1"/>
          </p:cNvSpPr>
          <p:nvPr>
            <p:ph type="body" idx="1"/>
          </p:nvPr>
        </p:nvSpPr>
        <p:spPr>
          <a:xfrm>
            <a:off x="1254232" y="1394396"/>
            <a:ext cx="3317768" cy="336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300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r>
              <a:rPr lang="ru-RU" sz="1400" dirty="0">
                <a:latin typeface="Cambria" panose="02040503050406030204" pitchFamily="18" charset="0"/>
              </a:rPr>
              <a:t>Макроэкономические показатели стран Центральной Азии и Южного Кавказа важны для инвесторов для понимания общей социально-экономической ситуации, оценки емкости рынка, перспектив развития бизнеса в целом и в отдельных отраслях. Анализ текущей макроэкономической статистики дал </a:t>
            </a:r>
            <a:r>
              <a:rPr lang="ru-RU" sz="1400" b="1" dirty="0">
                <a:latin typeface="Cambria" panose="02040503050406030204" pitchFamily="18" charset="0"/>
              </a:rPr>
              <a:t>следующий рейтинг: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00" dirty="0"/>
          </a:p>
        </p:txBody>
      </p:sp>
      <p:sp>
        <p:nvSpPr>
          <p:cNvPr id="177" name="Google Shape;177;g604131d69f_0_82"/>
          <p:cNvSpPr txBox="1">
            <a:spLocks noGrp="1"/>
          </p:cNvSpPr>
          <p:nvPr>
            <p:ph type="body" idx="1"/>
          </p:nvPr>
        </p:nvSpPr>
        <p:spPr>
          <a:xfrm>
            <a:off x="5371225" y="496175"/>
            <a:ext cx="36681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  <a:t/>
            </a:r>
            <a:br>
              <a:rPr lang="ru-RU" sz="1500" b="1" dirty="0">
                <a:latin typeface="Roboto Light" panose="02000000000000000000"/>
                <a:ea typeface="Roboto Light" panose="02000000000000000000"/>
                <a:cs typeface="Roboto Light" panose="02000000000000000000"/>
                <a:sym typeface="Roboto Light" panose="02000000000000000000"/>
              </a:rPr>
            </a:br>
            <a:endParaRPr sz="1700" b="1" dirty="0"/>
          </a:p>
          <a:p>
            <a:pPr marL="177800" lvl="0" indent="-10160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354" y="964131"/>
            <a:ext cx="3249841" cy="3215238"/>
          </a:xfrm>
        </p:spPr>
        <p:txBody>
          <a:bodyPr>
            <a:normAutofit/>
          </a:bodyPr>
          <a:lstStyle/>
          <a:p>
            <a:pPr fontAlgn="t"/>
            <a:endParaRPr lang="ru-RU" b="1" i="1" dirty="0"/>
          </a:p>
          <a:p>
            <a:r>
              <a:rPr lang="ru-RU" sz="1600" b="1" i="1" dirty="0">
                <a:latin typeface="Cambria" panose="02040503050406030204" pitchFamily="18" charset="0"/>
                <a:cs typeface="Rockwell Nova" panose="02060503020205020403" charset="0"/>
              </a:rPr>
              <a:t>1. Казахстан </a:t>
            </a:r>
          </a:p>
          <a:p>
            <a:r>
              <a:rPr lang="ru-RU" sz="1600" i="1" dirty="0">
                <a:latin typeface="Cambria" panose="02040503050406030204" pitchFamily="18" charset="0"/>
                <a:cs typeface="Rockwell Nova" panose="02060503020205020403" charset="0"/>
              </a:rPr>
              <a:t>2. Азербайджан </a:t>
            </a:r>
          </a:p>
          <a:p>
            <a:r>
              <a:rPr lang="ru-RU" sz="1600" i="1" dirty="0">
                <a:latin typeface="Cambria" panose="02040503050406030204" pitchFamily="18" charset="0"/>
                <a:cs typeface="Rockwell Nova" panose="02060503020205020403" charset="0"/>
              </a:rPr>
              <a:t>3. Узбекистан </a:t>
            </a:r>
          </a:p>
          <a:p>
            <a:r>
              <a:rPr lang="ru-RU" sz="1600" i="1" dirty="0">
                <a:latin typeface="Cambria" panose="02040503050406030204" pitchFamily="18" charset="0"/>
                <a:cs typeface="Rockwell Nova" panose="02060503020205020403" charset="0"/>
              </a:rPr>
              <a:t>4-5-6. Туркменистан </a:t>
            </a:r>
          </a:p>
          <a:p>
            <a:r>
              <a:rPr lang="ru-RU" sz="1600" i="1" dirty="0">
                <a:latin typeface="Cambria" panose="02040503050406030204" pitchFamily="18" charset="0"/>
                <a:cs typeface="Rockwell Nova" panose="02060503020205020403" charset="0"/>
              </a:rPr>
              <a:t>4-5-6. Грузия </a:t>
            </a:r>
          </a:p>
          <a:p>
            <a:r>
              <a:rPr lang="ru-RU" sz="1600" i="1" dirty="0">
                <a:latin typeface="Cambria" panose="02040503050406030204" pitchFamily="18" charset="0"/>
                <a:cs typeface="Rockwell Nova" panose="02060503020205020403" charset="0"/>
              </a:rPr>
              <a:t>4-5-6. Армения </a:t>
            </a:r>
          </a:p>
          <a:p>
            <a:r>
              <a:rPr lang="ru-RU" sz="1600" i="1" dirty="0">
                <a:latin typeface="Cambria" panose="02040503050406030204" pitchFamily="18" charset="0"/>
                <a:cs typeface="Rockwell Nova" panose="02060503020205020403" charset="0"/>
              </a:rPr>
              <a:t>7. Кыргызстан </a:t>
            </a:r>
          </a:p>
          <a:p>
            <a:r>
              <a:rPr lang="ru-RU" sz="1600" i="1" dirty="0">
                <a:latin typeface="Cambria" panose="02040503050406030204" pitchFamily="18" charset="0"/>
                <a:cs typeface="Rockwell Nova" panose="02060503020205020403" charset="0"/>
              </a:rPr>
              <a:t>8. Таджикистан </a:t>
            </a:r>
          </a:p>
        </p:txBody>
      </p:sp>
      <p:pic>
        <p:nvPicPr>
          <p:cNvPr id="7" name="Google Shape;221;g604131d69f_0_13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50" y="4447481"/>
            <a:ext cx="892294" cy="40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1921</Words>
  <Application>Microsoft Office PowerPoint</Application>
  <PresentationFormat>Экран (16:9)</PresentationFormat>
  <Paragraphs>605</Paragraphs>
  <Slides>34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Rockwell Nova</vt:lpstr>
      <vt:lpstr>Calibri</vt:lpstr>
      <vt:lpstr>Roboto</vt:lpstr>
      <vt:lpstr>Roboto Black</vt:lpstr>
      <vt:lpstr>Roboto Light</vt:lpstr>
      <vt:lpstr>Times New Roman</vt:lpstr>
      <vt:lpstr>font168</vt:lpstr>
      <vt:lpstr>Cambria</vt:lpstr>
      <vt:lpstr>SimSun</vt:lpstr>
      <vt:lpstr>Arial</vt:lpstr>
      <vt:lpstr>Тема Office</vt:lpstr>
      <vt:lpstr>Презентация PowerPoint</vt:lpstr>
      <vt:lpstr>Кто мы ?</vt:lpstr>
      <vt:lpstr>Цель исследования</vt:lpstr>
      <vt:lpstr>Итоги развития экономик стран  Центральной  Азии и Южного Кавказа с 1991 года</vt:lpstr>
      <vt:lpstr>География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 стран по инвестиционной привлекательности</vt:lpstr>
      <vt:lpstr>Презентация PowerPoint</vt:lpstr>
      <vt:lpstr>Казахстан №1</vt:lpstr>
      <vt:lpstr>Узбекистан №2-3</vt:lpstr>
      <vt:lpstr>Азербайджан №2-3</vt:lpstr>
      <vt:lpstr>Грузия №4</vt:lpstr>
      <vt:lpstr>Армения №5</vt:lpstr>
      <vt:lpstr>Кыргызстан №6 </vt:lpstr>
      <vt:lpstr>Таджикистан №7</vt:lpstr>
      <vt:lpstr>Туркменистан №8</vt:lpstr>
      <vt:lpstr>Продукты и услуги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Дмитриева Галина</dc:creator>
  <cp:lastModifiedBy>stas pritchin</cp:lastModifiedBy>
  <cp:revision>52</cp:revision>
  <dcterms:created xsi:type="dcterms:W3CDTF">2020-03-11T21:21:00Z</dcterms:created>
  <dcterms:modified xsi:type="dcterms:W3CDTF">2020-04-14T09:01:41Z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